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7.xml" ContentType="application/vnd.openxmlformats-officedocument.presentationml.tags+xml"/>
  <Override PartName="/ppt/notesSlides/notesSlide32.xml" ContentType="application/vnd.openxmlformats-officedocument.presentationml.notesSlide+xml"/>
  <Override PartName="/ppt/tags/tag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notesSlides/notesSlide36.xml" ContentType="application/vnd.openxmlformats-officedocument.presentationml.notesSlide+xml"/>
  <Override PartName="/ppt/tags/tag10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97" r:id="rId2"/>
    <p:sldId id="488" r:id="rId3"/>
    <p:sldId id="452" r:id="rId4"/>
    <p:sldId id="528" r:id="rId5"/>
    <p:sldId id="530" r:id="rId6"/>
    <p:sldId id="454" r:id="rId7"/>
    <p:sldId id="457" r:id="rId8"/>
    <p:sldId id="456" r:id="rId9"/>
    <p:sldId id="459" r:id="rId10"/>
    <p:sldId id="460" r:id="rId11"/>
    <p:sldId id="461" r:id="rId12"/>
    <p:sldId id="462" r:id="rId13"/>
    <p:sldId id="465" r:id="rId14"/>
    <p:sldId id="466" r:id="rId15"/>
    <p:sldId id="467" r:id="rId16"/>
    <p:sldId id="468" r:id="rId17"/>
    <p:sldId id="469" r:id="rId18"/>
    <p:sldId id="471" r:id="rId19"/>
    <p:sldId id="529" r:id="rId20"/>
    <p:sldId id="554" r:id="rId21"/>
    <p:sldId id="555" r:id="rId22"/>
    <p:sldId id="531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1" r:id="rId32"/>
    <p:sldId id="542" r:id="rId33"/>
    <p:sldId id="543" r:id="rId34"/>
    <p:sldId id="544" r:id="rId35"/>
    <p:sldId id="546" r:id="rId36"/>
    <p:sldId id="547" r:id="rId37"/>
    <p:sldId id="549" r:id="rId38"/>
    <p:sldId id="548" r:id="rId39"/>
    <p:sldId id="550" r:id="rId40"/>
    <p:sldId id="556" r:id="rId41"/>
    <p:sldId id="521" r:id="rId42"/>
    <p:sldId id="523" r:id="rId43"/>
    <p:sldId id="525" r:id="rId44"/>
    <p:sldId id="551" r:id="rId45"/>
    <p:sldId id="552" r:id="rId46"/>
    <p:sldId id="527" r:id="rId47"/>
    <p:sldId id="324" r:id="rId4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3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178" algn="l" defTabSz="9143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355" algn="l" defTabSz="9143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531" algn="l" defTabSz="9143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708" algn="l" defTabSz="9143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5886" algn="l" defTabSz="9143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063" algn="l" defTabSz="9143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239" algn="l" defTabSz="9143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417" algn="l" defTabSz="9143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3333CC"/>
    <a:srgbClr val="FFFFFF"/>
    <a:srgbClr val="0000FF"/>
    <a:srgbClr val="CC9900"/>
    <a:srgbClr val="FFCCCC"/>
    <a:srgbClr val="CCFFCC"/>
    <a:srgbClr val="CCECFF"/>
    <a:srgbClr val="CCFF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F2F2"/>
          </a:solidFill>
        </a:fill>
      </a:tcStyle>
    </a:wholeTbl>
    <a:band2H>
      <a:tcTxStyle/>
      <a:tcStyle>
        <a:tcBdr/>
        <a:fill>
          <a:solidFill>
            <a:srgbClr val="F9F9F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DCDC"/>
          </a:solidFill>
        </a:fill>
      </a:tcStyle>
    </a:wholeTbl>
    <a:band2H>
      <a:tcTxStyle/>
      <a:tcStyle>
        <a:tcBdr/>
        <a:fill>
          <a:solidFill>
            <a:schemeClr val="accent1">
              <a:lumOff val="6666"/>
            </a:schemeClr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3333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2">
              <a:lumOff val="9410"/>
            </a:schemeClr>
          </a:solidFill>
        </a:fill>
      </a:tcStyle>
    </a:wholeTbl>
    <a:band2H>
      <a:tcTxStyle/>
      <a:tcStyle>
        <a:tcBdr/>
        <a:fill>
          <a:solidFill>
            <a:schemeClr val="accent1">
              <a:lumOff val="3333"/>
            </a:schemeClr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6" autoAdjust="0"/>
    <p:restoredTop sz="77817" autoAdjust="0"/>
  </p:normalViewPr>
  <p:slideViewPr>
    <p:cSldViewPr snapToGrid="0" snapToObjects="1">
      <p:cViewPr varScale="1">
        <p:scale>
          <a:sx n="126" d="100"/>
          <a:sy n="126" d="100"/>
        </p:scale>
        <p:origin x="1000" y="184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DD9D42-E4C5-465D-AF66-442FD1CC29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4B30E8-E4DD-430F-903C-315E79C9C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6D384-69D5-4B53-A646-22BA60C78A59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504AA4-320B-4EEE-83E6-E2A6D4C184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17C475-6FD6-407F-ABBD-BEF17AE72B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FAEB9-E004-4147-8C23-53A9CCD6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29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Hi, everyone,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am Pei. I am honoured to present my first-year candidate assessment on the topic of reducing transitive redundancy in Context-Free Language Reachability, under the supervision of Prof. Yulei.</a:t>
            </a:r>
            <a:endParaRPr lang="en-AU" b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9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for all the vertex, if there are any epsilon rules X ::= epsilon. It derives vi X vi</a:t>
            </a:r>
          </a:p>
          <a:p>
            <a:endParaRPr lang="en-US" dirty="0"/>
          </a:p>
          <a:p>
            <a:r>
              <a:rPr lang="en-US" dirty="0"/>
              <a:t>And added to the Edge set and all the edge in the Edge set will be also added to Worklist.</a:t>
            </a:r>
          </a:p>
        </p:txBody>
      </p:sp>
    </p:spTree>
    <p:extLst>
      <p:ext uri="{BB962C8B-B14F-4D97-AF65-F5344CB8AC3E}">
        <p14:creationId xmlns:p14="http://schemas.microsoft.com/office/powerpoint/2010/main" val="4230379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After finished the initialization, we start to solve the edge in worklist one by one. </a:t>
                </a:r>
              </a:p>
              <a:p>
                <a:endParaRPr lang="en-US" dirty="0"/>
              </a:p>
              <a:p>
                <a:r>
                  <a:rPr lang="en-US" dirty="0"/>
                  <a:t>Firstly, we pop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groupChr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𝑌</m:t>
                        </m:r>
                      </m:e>
                    </m:groupChr>
                    <m:sSub>
                      <m:sSubPr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aseline="0" dirty="0"/>
                  <a:t> as the solving edge.</a:t>
                </a:r>
                <a:endParaRPr 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After finished the initialization, we start to solve the edge in worklist one by one. </a:t>
                </a:r>
              </a:p>
              <a:p>
                <a:endParaRPr lang="en-US" dirty="0"/>
              </a:p>
              <a:p>
                <a:r>
                  <a:rPr lang="en-US" dirty="0"/>
                  <a:t>Firstly, we pop up </a:t>
                </a:r>
                <a:r>
                  <a:rPr kumimoji="0" lang="en-US" altLang="zh-CN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cs typeface="Calibri"/>
                    <a:sym typeface="Calibri"/>
                  </a:rPr>
                  <a:t>𝑣_𝑖 →┴𝑌 𝑣_𝑗</a:t>
                </a:r>
                <a:r>
                  <a:rPr lang="en-US" dirty="0"/>
                  <a:t> </a:t>
                </a:r>
                <a:r>
                  <a:rPr lang="en-US" baseline="0" dirty="0"/>
                  <a:t> as the solving edge.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21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To solving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groupChr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𝑌</m:t>
                        </m:r>
                      </m:e>
                    </m:groupChr>
                    <m:sSub>
                      <m:sSubPr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, we</a:t>
                </a:r>
                <a:r>
                  <a:rPr lang="en-US" altLang="zh-CN" baseline="0" dirty="0"/>
                  <a:t> firstly do the check successor.</a:t>
                </a:r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aseline="0" dirty="0"/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/>
                  <a:t>In check successor step: if there is any X equals to Y and Z, and Y edge has Z successor edge, then we could derive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 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groupCh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To solving the edge </a:t>
                </a:r>
                <a:r>
                  <a:rPr kumimoji="0" lang="en-US" altLang="zh-CN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cs typeface="Calibri"/>
                    <a:sym typeface="Calibri"/>
                  </a:rPr>
                  <a:t>𝑣_𝑖 →┴𝑌 𝑣_𝑗</a:t>
                </a:r>
                <a:r>
                  <a:rPr lang="en-US" altLang="zh-CN" dirty="0"/>
                  <a:t>, we</a:t>
                </a:r>
                <a:r>
                  <a:rPr lang="en-US" altLang="zh-CN" baseline="0" dirty="0"/>
                  <a:t> firstly do the check successor.</a:t>
                </a:r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aseline="0" dirty="0"/>
              </a:p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/>
                  <a:t>In check successor step: if there is any X equals to Y and Z, and Y edge has Z successor edge, then we could derive the edge </a:t>
                </a:r>
                <a:r>
                  <a:rPr kumimoji="0" lang="en-US" altLang="zh-CN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sym typeface="Calibri"/>
                  </a:rPr>
                  <a:t>𝑣_(𝑖 ) </a:t>
                </a:r>
                <a:r>
                  <a:rPr lang="en-US" altLang="zh-CN" sz="2400" i="0">
                    <a:latin typeface="Cambria Math" panose="02040503050406030204" pitchFamily="18" charset="0"/>
                  </a:rPr>
                  <a:t>→</a:t>
                </a:r>
                <a:r>
                  <a:rPr lang="en-US" altLang="zh-CN" sz="2400" b="0" i="0">
                    <a:latin typeface="Cambria Math" panose="02040503050406030204" pitchFamily="18" charset="0"/>
                  </a:rPr>
                  <a:t>┴𝑋 𝑣_𝑘</a:t>
                </a:r>
                <a:r>
                  <a:rPr lang="en-US" altLang="zh-CN" dirty="0"/>
                  <a:t>.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506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If the edge is currently not in Graph, then it will be add to graph to make </a:t>
            </a:r>
            <a:r>
              <a:rPr lang="en-US" altLang="zh-CN" dirty="0" err="1"/>
              <a:t>explicity</a:t>
            </a:r>
            <a:r>
              <a:rPr lang="en-US" altLang="zh-CN" dirty="0"/>
              <a:t>, and added to worklist for the later solving.</a:t>
            </a:r>
          </a:p>
        </p:txBody>
      </p:sp>
    </p:spTree>
    <p:extLst>
      <p:ext uri="{BB962C8B-B14F-4D97-AF65-F5344CB8AC3E}">
        <p14:creationId xmlns:p14="http://schemas.microsoft.com/office/powerpoint/2010/main" val="2538236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On the other hand, if the edge is already in the graph, then this edge will be discarded.</a:t>
            </a:r>
          </a:p>
        </p:txBody>
      </p:sp>
    </p:spTree>
    <p:extLst>
      <p:ext uri="{BB962C8B-B14F-4D97-AF65-F5344CB8AC3E}">
        <p14:creationId xmlns:p14="http://schemas.microsoft.com/office/powerpoint/2010/main" val="2514531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Similar to check successor edge.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If edge vi Y </a:t>
            </a:r>
            <a:r>
              <a:rPr lang="en-US" altLang="zh-CN" dirty="0" err="1"/>
              <a:t>vj</a:t>
            </a:r>
            <a:r>
              <a:rPr lang="en-US" altLang="zh-CN" dirty="0"/>
              <a:t>, has production rules X equals to Z and Y, and Y edges has the Z edges as the predecessors such that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 equals to Z and Y.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 we could generate the new edges by connect the source of predecessors and destination of the Y edges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 derive </a:t>
            </a:r>
            <a:r>
              <a:rPr lang="en-US" altLang="zh-CN" dirty="0" err="1"/>
              <a:t>vk</a:t>
            </a:r>
            <a:r>
              <a:rPr lang="en-US" altLang="zh-CN" dirty="0"/>
              <a:t> X </a:t>
            </a:r>
            <a:r>
              <a:rPr lang="en-US" altLang="zh-CN" dirty="0" err="1"/>
              <a:t>vj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69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Also if the new generated edge is not the graph, it will be added to the edge set E and worklist W.</a:t>
            </a:r>
          </a:p>
        </p:txBody>
      </p:sp>
    </p:spTree>
    <p:extLst>
      <p:ext uri="{BB962C8B-B14F-4D97-AF65-F5344CB8AC3E}">
        <p14:creationId xmlns:p14="http://schemas.microsoft.com/office/powerpoint/2010/main" val="3528605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If it is already in the graph that edges will be discarded.</a:t>
            </a:r>
          </a:p>
        </p:txBody>
      </p:sp>
    </p:spTree>
    <p:extLst>
      <p:ext uri="{BB962C8B-B14F-4D97-AF65-F5344CB8AC3E}">
        <p14:creationId xmlns:p14="http://schemas.microsoft.com/office/powerpoint/2010/main" val="1613095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looking through the standard solving process we can find that, the solving process is cubic in respect of graph size, </a:t>
            </a:r>
          </a:p>
          <a:p>
            <a:endParaRPr lang="en-US" dirty="0"/>
          </a:p>
          <a:p>
            <a:r>
              <a:rPr lang="en-US" dirty="0"/>
              <a:t>This makes the CFL-reachability solving is inefficient in large size of input, and also make </a:t>
            </a:r>
            <a:r>
              <a:rPr lang="en-US" dirty="0" err="1"/>
              <a:t>CFLReachability</a:t>
            </a:r>
            <a:r>
              <a:rPr lang="en-US" dirty="0"/>
              <a:t> hard to scale to real world size program.</a:t>
            </a:r>
          </a:p>
        </p:txBody>
      </p:sp>
    </p:spTree>
    <p:extLst>
      <p:ext uri="{BB962C8B-B14F-4D97-AF65-F5344CB8AC3E}">
        <p14:creationId xmlns:p14="http://schemas.microsoft.com/office/powerpoint/2010/main" val="3113791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existing works to solve this issue are from different angle.</a:t>
            </a:r>
          </a:p>
          <a:p>
            <a:endParaRPr lang="en-US" dirty="0"/>
          </a:p>
          <a:p>
            <a:r>
              <a:rPr lang="en-US" dirty="0"/>
              <a:t>Which includes incremental analysis, parallelism analysis,  offline graph simplification, improved CFL-Reachability.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8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presentation, I will cover three main sections. </a:t>
            </a:r>
          </a:p>
          <a:p>
            <a:endParaRPr lang="en-AU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will delve into the literature review, which will include an overview of CFLR, its potential applications, and the performance issues associated with existing solutions. </a:t>
            </a:r>
          </a:p>
          <a:p>
            <a:endParaRPr lang="en-AU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second section, I will present our proposed method: online cycle elimination.</a:t>
            </a:r>
          </a:p>
          <a:p>
            <a:endParaRPr lang="en-AU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Lastly, I will discuss future potential work in this area.</a:t>
            </a:r>
            <a:endParaRPr lang="en-US" sz="1400" dirty="0"/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91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existing works to solve this issue are from different angle.</a:t>
            </a:r>
          </a:p>
          <a:p>
            <a:endParaRPr lang="en-US" dirty="0"/>
          </a:p>
          <a:p>
            <a:r>
              <a:rPr lang="en-US" dirty="0"/>
              <a:t>Which includes incremental analysis, parallelism analysis,  offline graph simplification, improved CFL-Reachability.</a:t>
            </a:r>
          </a:p>
          <a:p>
            <a:endParaRPr lang="en-US" dirty="0"/>
          </a:p>
          <a:p>
            <a:r>
              <a:rPr lang="en-US" dirty="0"/>
              <a:t>Since the solving is a cubic complexity, graph simplification can reduce the size of the graph while maintain same </a:t>
            </a:r>
            <a:r>
              <a:rPr lang="en-US" dirty="0" err="1"/>
              <a:t>CFLReachability</a:t>
            </a:r>
            <a:r>
              <a:rPr lang="en-US" dirty="0"/>
              <a:t> result which make graph simplification desirable.</a:t>
            </a:r>
          </a:p>
          <a:p>
            <a:endParaRPr lang="en-US" dirty="0"/>
          </a:p>
          <a:p>
            <a:r>
              <a:rPr lang="en-US" dirty="0"/>
              <a:t>Among various graph simplification techniques, the cycle elimination is most well used one, which collapse the same element in the cycle and reduce the size of both nodes and edges.</a:t>
            </a:r>
          </a:p>
          <a:p>
            <a:endParaRPr lang="en-US" dirty="0"/>
          </a:p>
          <a:p>
            <a:r>
              <a:rPr lang="en-US" dirty="0"/>
              <a:t>However the cycle elimination in CFL-Reachability current work is limited to the stage before solving, offline only.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35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effectLst/>
                <a:latin typeface="Arial" panose="020B0604020202020204" pitchFamily="34" charset="0"/>
              </a:rPr>
              <a:t>Our study has shown that many equivalence relations that could facilitate the merging of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nodes/edges in a graph may not be apparent until dynamic CFL-reachability solving is performed.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As a result, there is a need for online graph simplification techniques for CFL-reachability, which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has not been thoroughly investigated to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92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introduce the our work: online cycle elimination.</a:t>
            </a:r>
          </a:p>
          <a:p>
            <a:endParaRPr lang="en-US" dirty="0"/>
          </a:p>
          <a:p>
            <a:r>
              <a:rPr lang="en-US" dirty="0"/>
              <a:t>It will include the Motivating example, approach and evaluation.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2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gives a context free grammar in the left side and a edge labelled directed graph in the middle.</a:t>
            </a:r>
          </a:p>
          <a:p>
            <a:endParaRPr lang="en-US" dirty="0"/>
          </a:p>
          <a:p>
            <a:r>
              <a:rPr lang="en-US" dirty="0"/>
              <a:t>In graph G, we could find that v1 v2 v3 is formed a “a” labelled cycle.</a:t>
            </a:r>
          </a:p>
        </p:txBody>
      </p:sp>
    </p:spTree>
    <p:extLst>
      <p:ext uri="{BB962C8B-B14F-4D97-AF65-F5344CB8AC3E}">
        <p14:creationId xmlns:p14="http://schemas.microsoft.com/office/powerpoint/2010/main" val="3803240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standard solving, graph G is transformed to graph G’.</a:t>
            </a:r>
          </a:p>
          <a:p>
            <a:endParaRPr lang="en-US" dirty="0"/>
          </a:p>
          <a:p>
            <a:r>
              <a:rPr lang="en-US" dirty="0"/>
              <a:t>Since Nonterminal A equals to terminal a, in G’ v1, v2, v3 is transformed to nonterminal A cycle.</a:t>
            </a:r>
          </a:p>
          <a:p>
            <a:endParaRPr lang="en-US" dirty="0"/>
          </a:p>
          <a:p>
            <a:r>
              <a:rPr lang="en-US" dirty="0"/>
              <a:t>What’s more, v4, v5, v6 is transformed to another A cycle which is not shown in G.</a:t>
            </a:r>
          </a:p>
        </p:txBody>
      </p:sp>
    </p:spTree>
    <p:extLst>
      <p:ext uri="{BB962C8B-B14F-4D97-AF65-F5344CB8AC3E}">
        <p14:creationId xmlns:p14="http://schemas.microsoft.com/office/powerpoint/2010/main" val="3764788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looking at the online cycle elimination way to solved this graph.</a:t>
            </a:r>
          </a:p>
          <a:p>
            <a:endParaRPr lang="en-US" dirty="0"/>
          </a:p>
          <a:p>
            <a:r>
              <a:rPr lang="en-US" dirty="0"/>
              <a:t>In the step 1, the we find the transitive element nonterminal A is equals to terminal a.</a:t>
            </a:r>
          </a:p>
          <a:p>
            <a:endParaRPr lang="en-US" dirty="0"/>
          </a:p>
          <a:p>
            <a:r>
              <a:rPr lang="en-US" dirty="0"/>
              <a:t>And transformed all the terminal a to nonterminal A.</a:t>
            </a:r>
          </a:p>
        </p:txBody>
      </p:sp>
    </p:spTree>
    <p:extLst>
      <p:ext uri="{BB962C8B-B14F-4D97-AF65-F5344CB8AC3E}">
        <p14:creationId xmlns:p14="http://schemas.microsoft.com/office/powerpoint/2010/main" val="2263413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Step 2, we collapse cycle the cycle v1,v2,v3 to representation node R0</a:t>
            </a:r>
          </a:p>
          <a:p>
            <a:endParaRPr lang="en-US" dirty="0"/>
          </a:p>
          <a:p>
            <a:r>
              <a:rPr lang="en-US" dirty="0"/>
              <a:t>And apply other possible A generating rules like A is equals to terminal b A and terminal c.</a:t>
            </a:r>
          </a:p>
          <a:p>
            <a:endParaRPr lang="en-US" dirty="0"/>
          </a:p>
          <a:p>
            <a:r>
              <a:rPr lang="en-US" dirty="0"/>
              <a:t>After this graph formed another cycle v4, v5, v6.</a:t>
            </a:r>
          </a:p>
        </p:txBody>
      </p:sp>
    </p:spTree>
    <p:extLst>
      <p:ext uri="{BB962C8B-B14F-4D97-AF65-F5344CB8AC3E}">
        <p14:creationId xmlns:p14="http://schemas.microsoft.com/office/powerpoint/2010/main" val="1586157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Similarly, before the Step 3 non-A-generating step, we collapse cycle v4, v5, v6 to Representation node R1.</a:t>
            </a:r>
          </a:p>
          <a:p>
            <a:endParaRPr lang="en-US" dirty="0"/>
          </a:p>
          <a:p>
            <a:r>
              <a:rPr lang="en-US" dirty="0"/>
              <a:t>Then in step 3, we apply the rest of rules to finished solving. </a:t>
            </a:r>
          </a:p>
        </p:txBody>
      </p:sp>
    </p:spTree>
    <p:extLst>
      <p:ext uri="{BB962C8B-B14F-4D97-AF65-F5344CB8AC3E}">
        <p14:creationId xmlns:p14="http://schemas.microsoft.com/office/powerpoint/2010/main" val="3257472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shown in the comparison, G’’ and G’ is share the same CFL-Reachability Solution.</a:t>
            </a:r>
          </a:p>
          <a:p>
            <a:endParaRPr lang="en-US" dirty="0"/>
          </a:p>
          <a:p>
            <a:r>
              <a:rPr lang="en-US" dirty="0"/>
              <a:t>V7 is S reachable to v4, v5, v6, and v1, v2, v3 is S reachable to v0.</a:t>
            </a:r>
          </a:p>
          <a:p>
            <a:endParaRPr lang="en-US" dirty="0"/>
          </a:p>
          <a:p>
            <a:r>
              <a:rPr lang="en-US" dirty="0"/>
              <a:t>However, G’’ used online cycle elimination significant reduced the size the graph.</a:t>
            </a:r>
          </a:p>
        </p:txBody>
      </p:sp>
    </p:spTree>
    <p:extLst>
      <p:ext uri="{BB962C8B-B14F-4D97-AF65-F5344CB8AC3E}">
        <p14:creationId xmlns:p14="http://schemas.microsoft.com/office/powerpoint/2010/main" val="303221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give the detailed iterative-epoch algorithm solution of  online cycle elimination.</a:t>
            </a:r>
          </a:p>
          <a:p>
            <a:endParaRPr lang="en-US" dirty="0"/>
          </a:p>
          <a:p>
            <a:r>
              <a:rPr lang="en-US" dirty="0"/>
              <a:t>Similar to standard solving the we firstly initialize the E set and Worklist W. But we also need an additional a worklist </a:t>
            </a:r>
            <a:r>
              <a:rPr lang="en-US" dirty="0" err="1"/>
              <a:t>Wna</a:t>
            </a:r>
            <a:r>
              <a:rPr lang="en-US" dirty="0"/>
              <a:t> is hold the unprocessed edges for Non-A-generating step, and original worklist W is used to hold the unprocessed edges for A-generating step.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3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sz="2000" b="0" i="0" dirty="0">
                <a:solidFill>
                  <a:srgbClr val="D1D5DB"/>
                </a:solidFill>
                <a:effectLst/>
                <a:latin typeface="Söhne"/>
              </a:rPr>
              <a:t>Let's delve into the literature review, where we will explore three key aspects of CFL-reachability.</a:t>
            </a:r>
          </a:p>
          <a:p>
            <a:pPr algn="l"/>
            <a:endParaRPr lang="en-AU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AU" sz="2000" b="0" i="0" dirty="0">
                <a:solidFill>
                  <a:srgbClr val="D1D5DB"/>
                </a:solidFill>
                <a:effectLst/>
                <a:latin typeface="Söhne"/>
              </a:rPr>
              <a:t>Firstly, we will examine the concept of CFL-reachability and understand the standard solving method.</a:t>
            </a:r>
          </a:p>
          <a:p>
            <a:pPr algn="l"/>
            <a:endParaRPr lang="en-AU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AU" sz="1600" b="0" i="0" dirty="0">
                <a:solidFill>
                  <a:srgbClr val="ECECF1"/>
                </a:solidFill>
                <a:effectLst/>
                <a:latin typeface="Söhne"/>
              </a:rPr>
              <a:t>Secondly, we will talk about the performance limitations and challenges associated with CFLR.</a:t>
            </a:r>
            <a:endParaRPr lang="en-AU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AU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AU" sz="2000" b="0" i="0" dirty="0">
                <a:solidFill>
                  <a:srgbClr val="D1D5DB"/>
                </a:solidFill>
                <a:effectLst/>
                <a:latin typeface="Söhne"/>
              </a:rPr>
              <a:t>Lastly, we will review the existing solutions proposed in the literature to address the performance issues in CFLR. </a:t>
            </a:r>
          </a:p>
        </p:txBody>
      </p:sp>
    </p:spTree>
    <p:extLst>
      <p:ext uri="{BB962C8B-B14F-4D97-AF65-F5344CB8AC3E}">
        <p14:creationId xmlns:p14="http://schemas.microsoft.com/office/powerpoint/2010/main" val="3242661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with Standard solving, then we will check all the node in Vertex and it there is any epsilon rules it will derived edges vi X vi to worklist W and copy all the edges in edge set to worklist.</a:t>
            </a:r>
          </a:p>
        </p:txBody>
      </p:sp>
    </p:spTree>
    <p:extLst>
      <p:ext uri="{BB962C8B-B14F-4D97-AF65-F5344CB8AC3E}">
        <p14:creationId xmlns:p14="http://schemas.microsoft.com/office/powerpoint/2010/main" val="3259966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start solving, in the A-generating Step, we used worklist W to popped the edge vi Y </a:t>
            </a:r>
            <a:r>
              <a:rPr lang="en-US" dirty="0" err="1"/>
              <a:t>vj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8009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same with standard solving, we check the successor of edge vi Y </a:t>
            </a:r>
            <a:r>
              <a:rPr lang="en-US" dirty="0" err="1"/>
              <a:t>vj</a:t>
            </a:r>
            <a:r>
              <a:rPr lang="en-US" dirty="0"/>
              <a:t>, if there are any matched edges with production A equals to Y and Z we derived the transitive A edge.</a:t>
            </a:r>
          </a:p>
        </p:txBody>
      </p:sp>
    </p:spTree>
    <p:extLst>
      <p:ext uri="{BB962C8B-B14F-4D97-AF65-F5344CB8AC3E}">
        <p14:creationId xmlns:p14="http://schemas.microsoft.com/office/powerpoint/2010/main" val="412944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vi A </a:t>
            </a:r>
            <a:r>
              <a:rPr lang="en-US" dirty="0" err="1"/>
              <a:t>vk</a:t>
            </a:r>
            <a:r>
              <a:rPr lang="en-US" dirty="0"/>
              <a:t> is not in edge set yet, A will be added to E edges set and Worklist </a:t>
            </a:r>
            <a:r>
              <a:rPr lang="en-US" dirty="0" err="1"/>
              <a:t>Wna</a:t>
            </a:r>
            <a:r>
              <a:rPr lang="en-US" dirty="0"/>
              <a:t> instead of W.</a:t>
            </a:r>
          </a:p>
        </p:txBody>
      </p:sp>
    </p:spTree>
    <p:extLst>
      <p:ext uri="{BB962C8B-B14F-4D97-AF65-F5344CB8AC3E}">
        <p14:creationId xmlns:p14="http://schemas.microsoft.com/office/powerpoint/2010/main" val="140453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vi A </a:t>
            </a:r>
            <a:r>
              <a:rPr lang="en-US" dirty="0" err="1"/>
              <a:t>vk</a:t>
            </a:r>
            <a:r>
              <a:rPr lang="en-US" dirty="0"/>
              <a:t> is already in Edge set, then edge will be discarded.</a:t>
            </a:r>
          </a:p>
        </p:txBody>
      </p:sp>
    </p:spTree>
    <p:extLst>
      <p:ext uri="{BB962C8B-B14F-4D97-AF65-F5344CB8AC3E}">
        <p14:creationId xmlns:p14="http://schemas.microsoft.com/office/powerpoint/2010/main" val="3532510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will collapse cycle formed by new generated A edge.</a:t>
            </a:r>
          </a:p>
        </p:txBody>
      </p:sp>
    </p:spTree>
    <p:extLst>
      <p:ext uri="{BB962C8B-B14F-4D97-AF65-F5344CB8AC3E}">
        <p14:creationId xmlns:p14="http://schemas.microsoft.com/office/powerpoint/2010/main" val="2060723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goes to Non-A-generating Step, for edge vi Y </a:t>
            </a:r>
            <a:r>
              <a:rPr lang="en-US" dirty="0" err="1"/>
              <a:t>vj</a:t>
            </a:r>
            <a:r>
              <a:rPr lang="en-US" dirty="0"/>
              <a:t> </a:t>
            </a:r>
            <a:r>
              <a:rPr lang="en-US" dirty="0" err="1"/>
              <a:t>poped</a:t>
            </a:r>
            <a:r>
              <a:rPr lang="en-US" dirty="0"/>
              <a:t> up from Worklist </a:t>
            </a:r>
            <a:r>
              <a:rPr lang="en-US" dirty="0" err="1"/>
              <a:t>Wna</a:t>
            </a:r>
            <a:r>
              <a:rPr lang="en-US" dirty="0"/>
              <a:t>,  then we check the successors of Y, if there are Z edges match with rules X equals to Y and Z, then derived edge vi X </a:t>
            </a:r>
            <a:r>
              <a:rPr lang="en-US" dirty="0" err="1"/>
              <a:t>vk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1762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Reversely, if the edge is new edge, edge will be added to worklist W.</a:t>
            </a:r>
          </a:p>
        </p:txBody>
      </p:sp>
    </p:spTree>
    <p:extLst>
      <p:ext uri="{BB962C8B-B14F-4D97-AF65-F5344CB8AC3E}">
        <p14:creationId xmlns:p14="http://schemas.microsoft.com/office/powerpoint/2010/main" val="3196922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predecessor is similar.</a:t>
            </a:r>
          </a:p>
        </p:txBody>
      </p:sp>
    </p:spTree>
    <p:extLst>
      <p:ext uri="{BB962C8B-B14F-4D97-AF65-F5344CB8AC3E}">
        <p14:creationId xmlns:p14="http://schemas.microsoft.com/office/powerpoint/2010/main" val="3300290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44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Firstly, let’s have a look what is Context-Free Language.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dirty="0">
              <a:effectLst/>
            </a:endParaRPr>
          </a:p>
          <a:p>
            <a:pPr marL="0" marR="0" lvl="0" indent="0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Originally introduced by </a:t>
            </a:r>
            <a:r>
              <a:rPr lang="en-AU" sz="1800" dirty="0" err="1">
                <a:effectLst/>
                <a:latin typeface="CenturySchL"/>
              </a:rPr>
              <a:t>Yanakakis</a:t>
            </a:r>
            <a:r>
              <a:rPr lang="en-AU" sz="1800" dirty="0">
                <a:effectLst/>
                <a:latin typeface="CenturySchL"/>
              </a:rPr>
              <a:t> 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1990, CFL-Reachability has become a fundamental framework for program analysis. It is used by a range of clients, including </a:t>
            </a:r>
            <a:r>
              <a:rPr lang="en-A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points-to analysis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dataflow analysis, 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typestate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analysis, pointer analysis</a:t>
            </a:r>
          </a:p>
          <a:p>
            <a:br>
              <a:rPr lang="en-A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32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Iterative-Epoch Algorithm is not limited to the standard solving and also same strategy can be implemented on other improved algorithm.</a:t>
            </a:r>
          </a:p>
          <a:p>
            <a:endParaRPr lang="en-US" dirty="0"/>
          </a:p>
          <a:p>
            <a:r>
              <a:rPr lang="en-US" dirty="0"/>
              <a:t>For Iterative-Epoch Partial Order CFL-Reachability Algorithms , edge derivations can benefit from both cycle elimination and  the spanning-tree-based partially ordered derivation.</a:t>
            </a:r>
          </a:p>
        </p:txBody>
      </p:sp>
    </p:spTree>
    <p:extLst>
      <p:ext uri="{BB962C8B-B14F-4D97-AF65-F5344CB8AC3E}">
        <p14:creationId xmlns:p14="http://schemas.microsoft.com/office/powerpoint/2010/main" val="2155266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effectLst/>
                <a:latin typeface="Arial" panose="020B0604020202020204" pitchFamily="34" charset="0"/>
              </a:rPr>
              <a:t>Setup and Benchmarks. The SVFG of each program was generated by first compiling their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corresponding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bitcode</a:t>
            </a:r>
            <a:r>
              <a:rPr lang="en-AU" b="0" i="0" dirty="0">
                <a:effectLst/>
                <a:latin typeface="Arial" panose="020B0604020202020204" pitchFamily="34" charset="0"/>
              </a:rPr>
              <a:t> files with Clang-14.0.0 and linking them using </a:t>
            </a:r>
            <a:r>
              <a:rPr lang="en-AU" b="0" i="0" dirty="0">
                <a:effectLst/>
                <a:latin typeface="Courier New" panose="02070309020205020404" pitchFamily="49" charset="0"/>
              </a:rPr>
              <a:t>wllvm</a:t>
            </a:r>
            <a:r>
              <a:rPr lang="en-AU" b="0" i="0" dirty="0">
                <a:effectLst/>
                <a:latin typeface="Arial" panose="020B0604020202020204" pitchFamily="34" charset="0"/>
              </a:rPr>
              <a:t>2 for whole-program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all-pairs CFL-reachability analysis. The evaluation in our study used 10 programs written in C/C++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from the SPEC 2017 benchmark suite. To ensure a fair evaluation, we excluded three small programs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(</a:t>
            </a:r>
            <a:r>
              <a:rPr lang="en-AU" b="0" i="0" dirty="0" err="1">
                <a:effectLst/>
                <a:latin typeface="Courier New" panose="02070309020205020404" pitchFamily="49" charset="0"/>
              </a:rPr>
              <a:t>lbm</a:t>
            </a:r>
            <a:r>
              <a:rPr lang="en-AU" b="0" i="0" dirty="0">
                <a:effectLst/>
                <a:latin typeface="Arial" panose="020B0604020202020204" pitchFamily="34" charset="0"/>
              </a:rPr>
              <a:t>, </a:t>
            </a:r>
            <a:r>
              <a:rPr lang="en-AU" b="0" i="0" dirty="0">
                <a:effectLst/>
                <a:latin typeface="Courier New" panose="02070309020205020404" pitchFamily="49" charset="0"/>
              </a:rPr>
              <a:t>mcf </a:t>
            </a:r>
            <a:r>
              <a:rPr lang="en-AU" b="0" i="0" dirty="0">
                <a:effectLst/>
                <a:latin typeface="Arial" panose="020B0604020202020204" pitchFamily="34" charset="0"/>
              </a:rPr>
              <a:t>and </a:t>
            </a:r>
            <a:r>
              <a:rPr lang="en-AU" b="0" i="0" dirty="0" err="1">
                <a:effectLst/>
                <a:latin typeface="Courier New" panose="02070309020205020404" pitchFamily="49" charset="0"/>
              </a:rPr>
              <a:t>deepsjeng</a:t>
            </a:r>
            <a:r>
              <a:rPr lang="en-AU" b="0" i="0" dirty="0">
                <a:effectLst/>
                <a:latin typeface="Arial" panose="020B0604020202020204" pitchFamily="34" charset="0"/>
              </a:rPr>
              <a:t>) that were less than 1 MB in size.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74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effectLst/>
                <a:latin typeface="Arial" panose="020B0604020202020204" pitchFamily="34" charset="0"/>
              </a:rPr>
              <a:t>we evaluate the performance of CFL-reachability with online cycle elimination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by conducting two separate sets of experiments implemented on the same client. The first set of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experiments compares the standard algorithm [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Melski</a:t>
            </a:r>
            <a:r>
              <a:rPr lang="en-AU" b="0" i="0" dirty="0">
                <a:effectLst/>
                <a:latin typeface="Arial" panose="020B0604020202020204" pitchFamily="34" charset="0"/>
              </a:rPr>
              <a:t> and Reps 2000] with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</a:t>
            </a:r>
            <a:r>
              <a:rPr lang="en-AU" b="0" i="0" dirty="0">
                <a:effectLst/>
                <a:latin typeface="Arial" panose="020B0604020202020204" pitchFamily="34" charset="0"/>
              </a:rPr>
              <a:t> ( Algorithm 2).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The second set of experiments compares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Pocr</a:t>
            </a:r>
            <a:r>
              <a:rPr lang="en-AU" b="0" i="0" dirty="0">
                <a:effectLst/>
                <a:latin typeface="Arial" panose="020B0604020202020204" pitchFamily="34" charset="0"/>
              </a:rPr>
              <a:t> [Lei et al . 2022] with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Iea-Pocr</a:t>
            </a:r>
            <a:r>
              <a:rPr lang="en-AU" b="0" i="0" dirty="0">
                <a:effectLst/>
                <a:latin typeface="Arial" panose="020B0604020202020204" pitchFamily="34" charset="0"/>
              </a:rPr>
              <a:t>,</a:t>
            </a:r>
          </a:p>
          <a:p>
            <a:endParaRPr lang="en-AU" b="0" i="0" dirty="0">
              <a:effectLst/>
              <a:latin typeface="Arial" panose="020B0604020202020204" pitchFamily="34" charset="0"/>
            </a:endParaRPr>
          </a:p>
          <a:p>
            <a:r>
              <a:rPr lang="en-AU" b="0" i="0" dirty="0">
                <a:effectLst/>
                <a:latin typeface="Arial" panose="020B0604020202020204" pitchFamily="34" charset="0"/>
              </a:rPr>
              <a:t>Our experiments shows that IEA and IEA-POCR achieved 17.25 times and 7.48 times speedup over its baseline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811726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effectLst/>
                <a:latin typeface="Arial" panose="020B0604020202020204" pitchFamily="34" charset="0"/>
              </a:rPr>
              <a:t>Figure  the reduction rates of offline graph simplification and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</a:t>
            </a:r>
            <a:r>
              <a:rPr lang="en-AU" b="0" i="0" dirty="0">
                <a:effectLst/>
                <a:latin typeface="Arial" panose="020B0604020202020204" pitchFamily="34" charset="0"/>
              </a:rPr>
              <a:t>. A comparison of Figure 9(a)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and Figure 9(b) shows that (1) offline methods are effective to reduce a large proportion of nodes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(64.67% on average) and edges (49.35% on average) from the initial graph; and (2) even after the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offline graph simplification,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</a:t>
            </a:r>
            <a:r>
              <a:rPr lang="en-AU" b="0" i="0" dirty="0">
                <a:effectLst/>
                <a:latin typeface="Arial" panose="020B0604020202020204" pitchFamily="34" charset="0"/>
              </a:rPr>
              <a:t> is still able to further reduce more than 10% of nodes and around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50% of summary edges during the online solving. This underscores the necessity of applying online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graph simplification on top of offline graph simplification. It is worth mentioning that, even if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OSCC is removed,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</a:t>
            </a:r>
            <a:r>
              <a:rPr lang="en-AU" b="0" i="0" dirty="0">
                <a:effectLst/>
                <a:latin typeface="Arial" panose="020B0604020202020204" pitchFamily="34" charset="0"/>
              </a:rPr>
              <a:t> is able to collapse the nodes in 𝑎-cycles in the first epoch given 𝐴 ::= 𝑎.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Therefore, online cycle elimination can be seen as an upgrade over offline cycle elimination, with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the ability to collapse both shallow offline cycles and dynamically generated online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4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effectLst/>
                <a:latin typeface="Arial" panose="020B0604020202020204" pitchFamily="34" charset="0"/>
              </a:rPr>
              <a:t>The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speedups of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</a:t>
            </a:r>
            <a:r>
              <a:rPr lang="en-AU" b="0" i="0" dirty="0">
                <a:effectLst/>
                <a:latin typeface="Arial" panose="020B0604020202020204" pitchFamily="34" charset="0"/>
              </a:rPr>
              <a:t> over Std are displayed as the blue bars in Figure 10(a), which is computed using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the data in Column 7 of Table 2 and Column 9 of Table 1. The result shows that the utilization of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online cycle elimination in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</a:t>
            </a:r>
            <a:r>
              <a:rPr lang="en-AU" b="0" i="0" dirty="0">
                <a:effectLst/>
                <a:latin typeface="Arial" panose="020B0604020202020204" pitchFamily="34" charset="0"/>
              </a:rPr>
              <a:t> leads to a significant average speedup of 17.25× over the standard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algorithm. Moreover,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</a:t>
            </a:r>
            <a:r>
              <a:rPr lang="en-AU" b="0" i="0" dirty="0">
                <a:effectLst/>
                <a:latin typeface="Arial" panose="020B0604020202020204" pitchFamily="34" charset="0"/>
              </a:rPr>
              <a:t> successfully completes the analyses for all the 10 benchmarks where Std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fails in six of ten. This substantial improvement is achieved by online cycle elimination with only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around 10% of total nodes reduced, indicating that a small proportion of nodes in cycles contribute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to a significant amount of redundant computation in edge solving, which aligns with the cubic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complexity of the standard algorithm.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31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effectLst/>
                <a:latin typeface="Arial" panose="020B0604020202020204" pitchFamily="34" charset="0"/>
              </a:rPr>
              <a:t>Figure 11 displays the reduction rates of memory overhead of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</a:t>
            </a:r>
            <a:r>
              <a:rPr lang="en-AU" b="0" i="0" dirty="0">
                <a:effectLst/>
                <a:latin typeface="Arial" panose="020B0604020202020204" pitchFamily="34" charset="0"/>
              </a:rPr>
              <a:t> over Std and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Iea-Pocr</a:t>
            </a:r>
            <a:r>
              <a:rPr lang="en-AU" b="0" i="0" dirty="0">
                <a:effectLst/>
                <a:latin typeface="Arial" panose="020B0604020202020204" pitchFamily="34" charset="0"/>
              </a:rPr>
              <a:t> over</a:t>
            </a:r>
            <a:br>
              <a:rPr lang="en-AU" dirty="0"/>
            </a:br>
            <a:r>
              <a:rPr lang="en-AU" b="0" i="0" dirty="0" err="1">
                <a:effectLst/>
                <a:latin typeface="Arial" panose="020B0604020202020204" pitchFamily="34" charset="0"/>
              </a:rPr>
              <a:t>Pocr</a:t>
            </a:r>
            <a:r>
              <a:rPr lang="en-AU" b="0" i="0" dirty="0">
                <a:effectLst/>
                <a:latin typeface="Arial" panose="020B0604020202020204" pitchFamily="34" charset="0"/>
              </a:rPr>
              <a:t>. On average,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</a:t>
            </a:r>
            <a:r>
              <a:rPr lang="en-AU" b="0" i="0" dirty="0">
                <a:effectLst/>
                <a:latin typeface="Arial" panose="020B0604020202020204" pitchFamily="34" charset="0"/>
              </a:rPr>
              <a:t> effectively reduced 48.81% memory overhead of Std, while </a:t>
            </a:r>
            <a:r>
              <a:rPr lang="en-AU" b="0" i="0" dirty="0" err="1">
                <a:effectLst/>
                <a:latin typeface="Arial" panose="020B0604020202020204" pitchFamily="34" charset="0"/>
              </a:rPr>
              <a:t>Iea-Pocr</a:t>
            </a:r>
            <a:r>
              <a:rPr lang="en-AU" b="0" i="0" dirty="0">
                <a:effectLst/>
                <a:latin typeface="Arial" panose="020B0604020202020204" pitchFamily="34" charset="0"/>
              </a:rPr>
              <a:t> reduced</a:t>
            </a:r>
            <a:br>
              <a:rPr lang="en-AU" dirty="0"/>
            </a:br>
            <a:r>
              <a:rPr lang="en-AU" b="0" i="0" dirty="0">
                <a:effectLst/>
                <a:latin typeface="Arial" panose="020B0604020202020204" pitchFamily="34" charset="0"/>
              </a:rPr>
              <a:t>53.65% memory overhead of Std, which is even more significant.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504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work will includes smart contract analysis with IEA,</a:t>
            </a:r>
          </a:p>
          <a:p>
            <a:r>
              <a:rPr lang="en-US" dirty="0"/>
              <a:t>Parallelism IEA</a:t>
            </a:r>
          </a:p>
          <a:p>
            <a:r>
              <a:rPr lang="en-US" dirty="0"/>
              <a:t>POCR memory improvement</a:t>
            </a:r>
          </a:p>
          <a:p>
            <a:r>
              <a:rPr lang="en-US" dirty="0"/>
              <a:t>Anderson equivalent CFL-reachability</a:t>
            </a:r>
          </a:p>
          <a:p>
            <a:r>
              <a:rPr lang="en-US" dirty="0"/>
              <a:t>Automate grammar rewriter</a:t>
            </a:r>
          </a:p>
        </p:txBody>
      </p:sp>
    </p:spTree>
    <p:extLst>
      <p:ext uri="{BB962C8B-B14F-4D97-AF65-F5344CB8AC3E}">
        <p14:creationId xmlns:p14="http://schemas.microsoft.com/office/powerpoint/2010/main" val="3271839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812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ECECF1"/>
                </a:solidFill>
                <a:effectLst/>
                <a:latin typeface="Söhne"/>
              </a:rPr>
              <a:t>A CFL-reachability problem is to determine whether specific source-sink pairs in a given edge </a:t>
            </a:r>
            <a:r>
              <a:rPr lang="en-AU" b="0" i="0" dirty="0" err="1">
                <a:solidFill>
                  <a:srgbClr val="ECECF1"/>
                </a:solidFill>
                <a:effectLst/>
                <a:latin typeface="Söhne"/>
              </a:rPr>
              <a:t>labeled</a:t>
            </a:r>
            <a:r>
              <a:rPr lang="en-AU" b="0" i="0" dirty="0">
                <a:solidFill>
                  <a:srgbClr val="ECECF1"/>
                </a:solidFill>
                <a:effectLst/>
                <a:latin typeface="Söhne"/>
              </a:rPr>
              <a:t> directed graph are connected by a reachable path.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 i="0" dirty="0">
              <a:solidFill>
                <a:srgbClr val="ECECF1"/>
              </a:solidFill>
              <a:effectLst/>
              <a:latin typeface="Söhn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D1D5DB"/>
                </a:solidFill>
                <a:effectLst/>
                <a:latin typeface="Söhne"/>
              </a:rPr>
              <a:t>A reachable path is a path whose edge labels form a string that is accepted by the given CFL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9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Formally, a CFL-reachability instance Reach CF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G is comprised of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context-free grammar CFG </a:t>
                </a:r>
                <a:r>
                  <a:rPr lang="en-US" sz="1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sigma, N, P, S where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Sigma = N union T which means sigma is a finite alphabet holds of non-terminals N and terminals T.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AU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And P is a set of production rules, for example., X equals to Y Z , where the lefthand side X is a nonterminal, right hand side Y, Z are elements of the alphabet. </a:t>
                </a:r>
              </a:p>
              <a:p>
                <a:r>
                  <a:rPr lang="en-AU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Also The start symbol is marked with a capital S.</a:t>
                </a:r>
              </a:p>
              <a:p>
                <a:endParaRPr lang="en-AU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AU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For the edge-</a:t>
                </a:r>
                <a:r>
                  <a:rPr lang="en-AU" sz="1800" b="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labeled</a:t>
                </a:r>
                <a:r>
                  <a:rPr lang="en-AU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directed graph G, V is the set of nodes and E is the set of edges.</a:t>
                </a:r>
                <a:endParaRPr 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Formally, a CFL-reachability instance Reach CF</a:t>
                </a:r>
                <a:r>
                  <a:rPr lang="en-US" sz="18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𝐺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G is comprised of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context-free grammar CFG </a:t>
                </a:r>
                <a:r>
                  <a:rPr lang="en-US" sz="1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sigma, N, P, S where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Sigma = N union T which means sigma is a finite alphabet holds of non-terminals N and terminals T.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AU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And P is a set of production rules, for example., X equals to Y Z , where the lefthand side X is a nonterminal, right hand side Y, Z are elements of the alphabet. </a:t>
                </a:r>
              </a:p>
              <a:p>
                <a:r>
                  <a:rPr lang="en-AU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Also The start symbol is marked with a capital S.</a:t>
                </a:r>
              </a:p>
              <a:p>
                <a:endParaRPr lang="en-AU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AU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For the edge-</a:t>
                </a:r>
                <a:r>
                  <a:rPr lang="en-AU" sz="1800" b="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labeled</a:t>
                </a:r>
                <a:r>
                  <a:rPr lang="en-AU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directed graph G, V is the set of nodes and E is the set of edges.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27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the graph,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indicates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-reachability relation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the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edge labels form a string from which the non-terminal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can be induced.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another word, if there is a non-terminal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can be induced from a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by one or more production rules, a path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altLang="zh-CN" sz="24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altLang="zh-CN" sz="24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indicates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reachability relation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Also called: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reachable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the graph, a path from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𝑣_0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𝑣_𝑛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indicates an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𝑋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-reachability relation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:r>
                  <a:rPr lang="en-US" altLang="zh-CN" sz="240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𝑣_0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en-US" altLang="zh-CN" sz="240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𝑣_𝑛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the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edge labels form a string from which the non-terminal </a:t>
                </a:r>
                <a:r>
                  <a:rPr lang="en-US" altLang="zh-CN" sz="2400" b="0" i="0">
                    <a:latin typeface="Cambria Math" panose="02040503050406030204" pitchFamily="18" charset="0"/>
                  </a:rPr>
                  <a:t>𝑋</a:t>
                </a:r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can be induced.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another word, if there is a non-terminal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𝑋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can be induced from a string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𝑌_1 𝑌_2⋯𝑌_𝑛 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by one or more production rules, a path 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𝑣_0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 →┴𝑌_1  </a:t>
                </a:r>
                <a:r>
                  <a:rPr lang="en-US" altLang="zh-CN" sz="240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1 </a:t>
                </a:r>
                <a:r>
                  <a:rPr lang="en-US" altLang="zh-CN" sz="240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→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┴</a:t>
                </a:r>
                <a:r>
                  <a:rPr lang="en-US" altLang="zh-CN" sz="240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𝑌_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2 </a:t>
                </a:r>
                <a:r>
                  <a:rPr lang="en-US" altLang="zh-CN" sz="24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⋯</a:t>
                </a:r>
                <a:r>
                  <a:rPr lang="en-US" altLang="zh-CN" sz="240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→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┴</a:t>
                </a:r>
                <a:r>
                  <a:rPr lang="en-US" altLang="zh-CN" sz="240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𝑌_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𝑛 </a:t>
                </a:r>
                <a:r>
                  <a:rPr lang="en-US" altLang="zh-CN" sz="24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𝑛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indicates an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𝑋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reachability relation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𝑣_0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𝑣_𝑛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Also called: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𝑣_𝑛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𝑋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reachable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:r>
                  <a:rPr lang="en-US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𝑣_0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009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 does CFL-reachability work?</a:t>
                </a:r>
              </a:p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endParaRPr 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CFL-reachability determines the reachability relations by 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deriving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inserting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new edges under the guidance of the context-free grammar.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Specifically:</a:t>
                </a:r>
              </a:p>
              <a:p>
                <a:pPr marL="285750" indent="-285750" algn="just">
                  <a:lnSpc>
                    <a:spcPts val="24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Edge derivation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groupCh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derived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there exists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∷=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 algn="just">
                  <a:lnSpc>
                    <a:spcPts val="24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Edge addition (insertion)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the newly derived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groupCh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added to the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not already in the graph, which makes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-reachability relation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explicit.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just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just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CFL-reachability determines the reachability relations by </a:t>
                </a:r>
                <a:r>
                  <a:rPr lang="en-US" altLang="zh-CN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deriving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CN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inserting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new edges under the guidance of the context-free grammar.</a:t>
                </a:r>
              </a:p>
              <a:p>
                <a:r>
                  <a:rPr lang="en-US" dirty="0"/>
                  <a:t>Specifically,</a:t>
                </a:r>
              </a:p>
              <a:p>
                <a:r>
                  <a:rPr lang="en-US" dirty="0"/>
                  <a:t>For edge derivation, an edge </a:t>
                </a:r>
                <a:r>
                  <a:rPr lang="en-US" dirty="0" err="1"/>
                  <a:t>v_i</a:t>
                </a:r>
                <a:r>
                  <a:rPr lang="en-US" dirty="0"/>
                  <a:t> x </a:t>
                </a:r>
                <a:r>
                  <a:rPr lang="en-US" dirty="0" err="1"/>
                  <a:t>v_j</a:t>
                </a:r>
                <a:r>
                  <a:rPr lang="en-US" dirty="0"/>
                  <a:t> can be derived from a path </a:t>
                </a:r>
                <a:r>
                  <a:rPr lang="en-US" dirty="0" err="1"/>
                  <a:t>v_i</a:t>
                </a:r>
                <a:r>
                  <a:rPr lang="en-US" dirty="0"/>
                  <a:t> Y1 … </a:t>
                </a:r>
                <a:r>
                  <a:rPr lang="en-US" dirty="0" err="1"/>
                  <a:t>Yk</a:t>
                </a:r>
                <a:r>
                  <a:rPr lang="en-US" dirty="0"/>
                  <a:t> </a:t>
                </a:r>
                <a:r>
                  <a:rPr lang="en-US" dirty="0" err="1"/>
                  <a:t>vj</a:t>
                </a:r>
                <a:r>
                  <a:rPr lang="en-US" dirty="0"/>
                  <a:t>, if there exists a path x = y1…</a:t>
                </a:r>
                <a:r>
                  <a:rPr lang="en-US" dirty="0" err="1"/>
                  <a:t>yk</a:t>
                </a:r>
                <a:endParaRPr lang="en-US" dirty="0"/>
              </a:p>
              <a:p>
                <a:r>
                  <a:rPr lang="en-US" dirty="0"/>
                  <a:t>And for edge insertion, the edge </a:t>
                </a:r>
                <a:r>
                  <a:rPr lang="en-US" altLang="zh-CN" dirty="0" err="1"/>
                  <a:t>v_i</a:t>
                </a:r>
                <a:r>
                  <a:rPr lang="en-US" altLang="zh-CN" dirty="0"/>
                  <a:t> x </a:t>
                </a:r>
                <a:r>
                  <a:rPr lang="en-US" altLang="zh-CN" dirty="0" err="1"/>
                  <a:t>v_j</a:t>
                </a:r>
                <a:r>
                  <a:rPr lang="en-US" altLang="zh-CN" dirty="0"/>
                  <a:t>  is added to the graph to make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𝑋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-reachability relation from 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𝑣_𝑖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en-US" altLang="zh-CN" sz="24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𝑣_𝑗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explicit,</a:t>
                </a:r>
                <a:r>
                  <a:rPr lang="en-US" altLang="zh-CN" dirty="0"/>
                  <a:t> if it is not already in the graph.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5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Let’s firstly talk about 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CFL-reachability algorithm.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sz="2400" b="0" i="1" dirty="0">
                <a:latin typeface="Cambria Math" panose="02040503050406030204" pitchFamily="18" charset="0"/>
                <a:cs typeface="Calibri" panose="020F0502020204030204" pitchFamily="34" charset="0"/>
              </a:rPr>
              <a:t>The first step is initialization, it define the W to hold the unprocessed edges.</a:t>
            </a:r>
          </a:p>
        </p:txBody>
      </p:sp>
    </p:spTree>
    <p:extLst>
      <p:ext uri="{BB962C8B-B14F-4D97-AF65-F5344CB8AC3E}">
        <p14:creationId xmlns:p14="http://schemas.microsoft.com/office/powerpoint/2010/main" val="12916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23887" y="0"/>
            <a:ext cx="7886701" cy="3421859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3887" y="3442098"/>
            <a:ext cx="7886701" cy="17014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342883">
              <a:buSzTx/>
              <a:buFontTx/>
              <a:buNone/>
              <a:defRPr sz="1800"/>
            </a:lvl2pPr>
            <a:lvl3pPr marL="0" indent="685765">
              <a:buSzTx/>
              <a:buFontTx/>
              <a:buNone/>
              <a:defRPr sz="1800"/>
            </a:lvl3pPr>
            <a:lvl4pPr marL="0" indent="1028649">
              <a:buSzTx/>
              <a:buFontTx/>
              <a:buNone/>
              <a:defRPr sz="1800"/>
            </a:lvl4pPr>
            <a:lvl5pPr marL="0" indent="1371531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18894 FEIT branded materials_Campus Screen PPT16x9_2.jpg" descr="18894 FEIT branded materials_Campus Screen PPT16x9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9180002" cy="516834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6858000" cy="2632075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3000" y="2701925"/>
            <a:ext cx="6858000" cy="244157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0" indent="45720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0" indent="91440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0" indent="137160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0" indent="182880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628650" y="173038"/>
            <a:ext cx="7886700" cy="119697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370012"/>
            <a:ext cx="7886700" cy="3773489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1pPr>
            <a:lvl2pPr marL="723900" indent="-2667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2pPr>
            <a:lvl3pPr marL="1234439" indent="-320039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3pPr>
            <a:lvl4pPr marL="17272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4pPr>
            <a:lvl5pPr marL="21844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xfrm>
            <a:off x="623887" y="0"/>
            <a:ext cx="7886701" cy="342265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3887" y="3441700"/>
            <a:ext cx="7886701" cy="17018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>
            <a:spLocks noGrp="1"/>
          </p:cNvSpPr>
          <p:nvPr>
            <p:ph type="title"/>
          </p:nvPr>
        </p:nvSpPr>
        <p:spPr>
          <a:xfrm>
            <a:off x="628650" y="173038"/>
            <a:ext cx="7886700" cy="119697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370012"/>
            <a:ext cx="3867150" cy="3773489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1pPr>
            <a:lvl2pPr marL="723900" indent="-2667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2pPr>
            <a:lvl3pPr marL="1234439" indent="-320039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3pPr>
            <a:lvl4pPr marL="17272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4pPr>
            <a:lvl5pPr marL="21844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30237" y="274638"/>
            <a:ext cx="7886701" cy="99377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0237" y="1260475"/>
            <a:ext cx="3868739" cy="619125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914400">
              <a:spcBef>
                <a:spcPts val="1000"/>
              </a:spcBef>
              <a:buSzTx/>
              <a:buFontTx/>
              <a:buNone/>
              <a:defRPr sz="2400" b="1">
                <a:solidFill>
                  <a:srgbClr val="000000"/>
                </a:solidFill>
              </a:defRPr>
            </a:lvl1pPr>
            <a:lvl2pPr marL="0" indent="457200" defTabSz="914400">
              <a:spcBef>
                <a:spcPts val="1000"/>
              </a:spcBef>
              <a:buSzTx/>
              <a:buFontTx/>
              <a:buNone/>
              <a:defRPr sz="2400" b="1">
                <a:solidFill>
                  <a:srgbClr val="000000"/>
                </a:solidFill>
              </a:defRPr>
            </a:lvl2pPr>
            <a:lvl3pPr marL="0" indent="914400" defTabSz="914400">
              <a:spcBef>
                <a:spcPts val="1000"/>
              </a:spcBef>
              <a:buSzTx/>
              <a:buFontTx/>
              <a:buNone/>
              <a:defRPr sz="2400" b="1">
                <a:solidFill>
                  <a:srgbClr val="000000"/>
                </a:solidFill>
              </a:defRPr>
            </a:lvl3pPr>
            <a:lvl4pPr marL="0" indent="1371600" defTabSz="914400">
              <a:spcBef>
                <a:spcPts val="1000"/>
              </a:spcBef>
              <a:buSzTx/>
              <a:buFontTx/>
              <a:buNone/>
              <a:defRPr sz="2400" b="1">
                <a:solidFill>
                  <a:srgbClr val="000000"/>
                </a:solidFill>
              </a:defRPr>
            </a:lvl4pPr>
            <a:lvl5pPr marL="0" indent="1828800" defTabSz="914400">
              <a:spcBef>
                <a:spcPts val="1000"/>
              </a:spcBef>
              <a:buSzTx/>
              <a:buFontTx/>
              <a:buNone/>
              <a:defRPr sz="24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Text"/>
          <p:cNvSpPr txBox="1">
            <a:spLocks noGrp="1"/>
          </p:cNvSpPr>
          <p:nvPr>
            <p:ph type="title"/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2" name="Body Level One…"/>
          <p:cNvSpPr txBox="1">
            <a:spLocks noGrp="1"/>
          </p:cNvSpPr>
          <p:nvPr>
            <p:ph type="body" idx="1"/>
          </p:nvPr>
        </p:nvSpPr>
        <p:spPr>
          <a:xfrm>
            <a:off x="3887787" y="741362"/>
            <a:ext cx="4629151" cy="4402139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spcBef>
                <a:spcPts val="1000"/>
              </a:spcBef>
              <a:defRPr sz="3200">
                <a:solidFill>
                  <a:srgbClr val="000000"/>
                </a:solidFill>
              </a:defRPr>
            </a:lvl1pPr>
            <a:lvl2pPr marL="718457" indent="-261257" defTabSz="914400">
              <a:spcBef>
                <a:spcPts val="1000"/>
              </a:spcBef>
              <a:defRPr sz="3200">
                <a:solidFill>
                  <a:srgbClr val="000000"/>
                </a:solidFill>
              </a:defRPr>
            </a:lvl2pPr>
            <a:lvl3pPr marL="1219200" indent="-304800" defTabSz="914400">
              <a:spcBef>
                <a:spcPts val="1000"/>
              </a:spcBef>
              <a:defRPr sz="3200">
                <a:solidFill>
                  <a:srgbClr val="000000"/>
                </a:solidFill>
              </a:defRPr>
            </a:lvl3pPr>
            <a:lvl4pPr marL="1737360" indent="-365760" defTabSz="914400">
              <a:spcBef>
                <a:spcPts val="1000"/>
              </a:spcBef>
              <a:defRPr sz="3200">
                <a:solidFill>
                  <a:srgbClr val="000000"/>
                </a:solidFill>
              </a:defRPr>
            </a:lvl4pPr>
            <a:lvl5pPr marL="2194560" indent="-365760" defTabSz="914400">
              <a:spcBef>
                <a:spcPts val="1000"/>
              </a:spcBef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0237" y="1543050"/>
            <a:ext cx="2949576" cy="360045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</a:defRPr>
            </a:lvl1pPr>
            <a:lvl2pPr marL="0" indent="45720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</a:defRPr>
            </a:lvl2pPr>
            <a:lvl3pPr marL="0" indent="91440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</a:defRPr>
            </a:lvl3pPr>
            <a:lvl4pPr marL="0" indent="137160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</a:defRPr>
            </a:lvl4pPr>
            <a:lvl5pPr marL="0" indent="182880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369219"/>
            <a:ext cx="3886200" cy="377428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Text"/>
          <p:cNvSpPr txBox="1">
            <a:spLocks noGrp="1"/>
          </p:cNvSpPr>
          <p:nvPr>
            <p:ph type="title"/>
          </p:nvPr>
        </p:nvSpPr>
        <p:spPr>
          <a:xfrm>
            <a:off x="628650" y="173038"/>
            <a:ext cx="7886700" cy="119697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0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370012"/>
            <a:ext cx="7886700" cy="3773489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1pPr>
            <a:lvl2pPr marL="723900" indent="-2667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2pPr>
            <a:lvl3pPr marL="1234439" indent="-320039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3pPr>
            <a:lvl4pPr marL="17272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4pPr>
            <a:lvl5pPr marL="21844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le Text"/>
          <p:cNvSpPr txBox="1">
            <a:spLocks noGrp="1"/>
          </p:cNvSpPr>
          <p:nvPr>
            <p:ph type="title"/>
          </p:nvPr>
        </p:nvSpPr>
        <p:spPr>
          <a:xfrm>
            <a:off x="6543675" y="0"/>
            <a:ext cx="1971675" cy="4906964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9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74638"/>
            <a:ext cx="5762625" cy="4868863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1pPr>
            <a:lvl2pPr marL="723900" indent="-2667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2pPr>
            <a:lvl3pPr marL="1234439" indent="-320039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3pPr>
            <a:lvl4pPr marL="17272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4pPr>
            <a:lvl5pPr marL="21844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9961"/>
            <a:ext cx="2057400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629841" y="0"/>
            <a:ext cx="2949178" cy="15430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1" cy="4402931"/>
          </a:xfrm>
          <a:prstGeom prst="rect">
            <a:avLst/>
          </a:prstGeom>
        </p:spPr>
        <p:txBody>
          <a:bodyPr/>
          <a:lstStyle>
            <a:lvl1pPr marL="171441" indent="-171441">
              <a:defRPr sz="2400"/>
            </a:lvl1pPr>
            <a:lvl2pPr marL="538816" indent="-195933">
              <a:defRPr sz="2400"/>
            </a:lvl2pPr>
            <a:lvl3pPr marL="914354" indent="-228589">
              <a:defRPr sz="2400"/>
            </a:lvl3pPr>
            <a:lvl4pPr marL="1302955" indent="-274307">
              <a:defRPr sz="2400"/>
            </a:lvl4pPr>
            <a:lvl5pPr marL="1645839" indent="-274307"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29841" y="0"/>
            <a:ext cx="2949178" cy="15430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9841" y="1543050"/>
            <a:ext cx="2949178" cy="360045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883">
              <a:buSzTx/>
              <a:buFontTx/>
              <a:buNone/>
              <a:defRPr sz="1200"/>
            </a:lvl2pPr>
            <a:lvl3pPr marL="0" indent="685765">
              <a:buSzTx/>
              <a:buFontTx/>
              <a:buNone/>
              <a:defRPr sz="1200"/>
            </a:lvl3pPr>
            <a:lvl4pPr marL="0" indent="1028649">
              <a:buSzTx/>
              <a:buFontTx/>
              <a:buNone/>
              <a:defRPr sz="1200"/>
            </a:lvl4pPr>
            <a:lvl5pPr marL="0" indent="1371531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6543675" y="0"/>
            <a:ext cx="1971676" cy="49065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1" y="273846"/>
            <a:ext cx="5800726" cy="486965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8894 FEIT branded materials_Campus Screen PPT16x9_2.jpg" descr="18894 FEIT branded materials_Campus Screen PPT16x9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9180002" cy="5168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PT_16x9_Title image.jpg" descr="PPT_16x9_Title 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9180002" cy="516834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568172" y="1253055"/>
            <a:ext cx="5578629" cy="9233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defTabSz="914400">
              <a:lnSpc>
                <a:spcPts val="3600"/>
              </a:lnSpc>
              <a:defRPr sz="3600"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18894 FEIT branded materials_Campus Screen PPT16x9_2.jpg" descr="18894 FEIT branded materials_Campus Screen PPT16x9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9180002" cy="516834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ctangle"/>
          <p:cNvSpPr/>
          <p:nvPr/>
        </p:nvSpPr>
        <p:spPr>
          <a:xfrm>
            <a:off x="8166847" y="211932"/>
            <a:ext cx="685801" cy="496548"/>
          </a:xfrm>
          <a:prstGeom prst="rect">
            <a:avLst/>
          </a:prstGeom>
          <a:solidFill>
            <a:srgbClr val="94C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498476" y="0"/>
            <a:ext cx="7556315" cy="8471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lnSpc>
                <a:spcPts val="2800"/>
              </a:lnSpc>
              <a:defRPr sz="2600" b="1" cap="al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xfrm>
            <a:off x="539745" y="1251477"/>
            <a:ext cx="8130123" cy="38920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914400">
              <a:lnSpc>
                <a:spcPts val="2000"/>
              </a:lnSpc>
              <a:spcBef>
                <a:spcPts val="80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ts val="2000"/>
              </a:lnSpc>
              <a:spcBef>
                <a:spcPts val="80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5999" indent="-215999" defTabSz="914400">
              <a:lnSpc>
                <a:spcPts val="2000"/>
              </a:lnSpc>
              <a:spcBef>
                <a:spcPts val="800"/>
              </a:spcBef>
              <a:buFontTx/>
              <a:buChar char="&gt;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31999" indent="-215900" defTabSz="914400">
              <a:lnSpc>
                <a:spcPts val="2000"/>
              </a:lnSpc>
              <a:spcBef>
                <a:spcPts val="800"/>
              </a:spcBef>
              <a:buFontTx/>
              <a:buChar char="&gt;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47999" indent="-215999" defTabSz="914400">
              <a:lnSpc>
                <a:spcPts val="2000"/>
              </a:lnSpc>
              <a:spcBef>
                <a:spcPts val="800"/>
              </a:spcBef>
              <a:buFontTx/>
              <a:buChar char="&gt;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800" y="181677"/>
            <a:ext cx="554038" cy="35066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62" name="+"/>
          <p:cNvSpPr txBox="1"/>
          <p:nvPr/>
        </p:nvSpPr>
        <p:spPr>
          <a:xfrm>
            <a:off x="223187" y="171450"/>
            <a:ext cx="260911" cy="38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2700" b="1">
                <a:solidFill>
                  <a:srgbClr val="D0FF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700" b="1">
                <a:solidFill>
                  <a:srgbClr val="D0FF44"/>
                </a:solidFill>
              </a:rPr>
              <a:t>+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18894 FEIT branded materials_Campus Screen PPT16x9_2.jpg" descr="18894 FEIT branded materials_Campus Screen PPT16x9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9180002" cy="516834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"/>
          <p:cNvSpPr/>
          <p:nvPr/>
        </p:nvSpPr>
        <p:spPr>
          <a:xfrm>
            <a:off x="8166847" y="211931"/>
            <a:ext cx="685801" cy="226664"/>
          </a:xfrm>
          <a:prstGeom prst="rect">
            <a:avLst/>
          </a:prstGeom>
          <a:solidFill>
            <a:srgbClr val="94C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7958946" y="716057"/>
            <a:ext cx="718146" cy="442744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defTabSz="914400">
              <a:lnSpc>
                <a:spcPts val="2800"/>
              </a:lnSpc>
              <a:defRPr sz="2600" b="1" cap="al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719067"/>
            <a:ext cx="6858000" cy="44244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914400">
              <a:lnSpc>
                <a:spcPts val="2000"/>
              </a:lnSpc>
              <a:spcBef>
                <a:spcPts val="80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ts val="2000"/>
              </a:lnSpc>
              <a:spcBef>
                <a:spcPts val="80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5999" indent="-215999" defTabSz="914400">
              <a:lnSpc>
                <a:spcPts val="2000"/>
              </a:lnSpc>
              <a:spcBef>
                <a:spcPts val="800"/>
              </a:spcBef>
              <a:buFontTx/>
              <a:buChar char="&gt;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31999" indent="-215900" defTabSz="914400">
              <a:lnSpc>
                <a:spcPts val="2000"/>
              </a:lnSpc>
              <a:spcBef>
                <a:spcPts val="800"/>
              </a:spcBef>
              <a:buFontTx/>
              <a:buChar char="&gt;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47999" indent="-215999" defTabSz="914400">
              <a:lnSpc>
                <a:spcPts val="2000"/>
              </a:lnSpc>
              <a:spcBef>
                <a:spcPts val="800"/>
              </a:spcBef>
              <a:buFontTx/>
              <a:buChar char="&gt;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800" y="181677"/>
            <a:ext cx="554038" cy="35066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6" name="+"/>
          <p:cNvSpPr txBox="1"/>
          <p:nvPr/>
        </p:nvSpPr>
        <p:spPr>
          <a:xfrm rot="16200000">
            <a:off x="8609217" y="437758"/>
            <a:ext cx="195683" cy="382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2700" b="1">
                <a:solidFill>
                  <a:srgbClr val="D0FF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700" b="1">
                <a:solidFill>
                  <a:srgbClr val="D0FF44"/>
                </a:solidFill>
              </a:rPr>
              <a:t>+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18894 FEIT branded materials_Campus Screen PPT16x9_2.jpg" descr="18894 FEIT branded materials_Campus Screen PPT16x9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9180002" cy="516834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6858000" cy="2634099"/>
          </a:xfrm>
          <a:prstGeom prst="rect">
            <a:avLst/>
          </a:prstGeom>
        </p:spPr>
        <p:txBody>
          <a:bodyPr lIns="0" tIns="0" rIns="0" bIns="0" anchor="b"/>
          <a:lstStyle>
            <a:lvl1pPr algn="ctr" defTabSz="914400">
              <a:lnSpc>
                <a:spcPts val="2800"/>
              </a:lnSpc>
              <a:defRPr sz="4500" b="1" cap="al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3000" y="2701527"/>
            <a:ext cx="6858000" cy="2441973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914400">
              <a:lnSpc>
                <a:spcPts val="2000"/>
              </a:lnSpc>
              <a:spcBef>
                <a:spcPts val="800"/>
              </a:spcBef>
              <a:buSzTx/>
              <a:buFontTx/>
              <a:buNone/>
              <a:defRPr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ts val="2000"/>
              </a:lnSpc>
              <a:spcBef>
                <a:spcPts val="800"/>
              </a:spcBef>
              <a:buSzTx/>
              <a:buFontTx/>
              <a:buNone/>
              <a:defRPr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ts val="2000"/>
              </a:lnSpc>
              <a:spcBef>
                <a:spcPts val="800"/>
              </a:spcBef>
              <a:buSzTx/>
              <a:buFontTx/>
              <a:buNone/>
              <a:defRPr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ts val="2000"/>
              </a:lnSpc>
              <a:spcBef>
                <a:spcPts val="800"/>
              </a:spcBef>
              <a:buSzTx/>
              <a:buFontTx/>
              <a:buNone/>
              <a:defRPr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ts val="2000"/>
              </a:lnSpc>
              <a:spcBef>
                <a:spcPts val="800"/>
              </a:spcBef>
              <a:buSzTx/>
              <a:buFontTx/>
              <a:buNone/>
              <a:defRPr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63145" y="4767262"/>
            <a:ext cx="2057401" cy="350663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28650" y="172640"/>
            <a:ext cx="7886700" cy="119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77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94967"/>
            <a:ext cx="2057400" cy="218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7" r:id="rId3"/>
    <p:sldLayoutId id="2147483658" r:id="rId4"/>
    <p:sldLayoutId id="2147483660" r:id="rId5"/>
    <p:sldLayoutId id="2147483663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transition spd="med"/>
  <p:hf hdr="0" ftr="0" dt="0"/>
  <p:txStyles>
    <p:titleStyle>
      <a:lvl1pPr marL="0" marR="0" indent="0" algn="l" defTabSz="68576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76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76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76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76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76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76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76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76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42" marR="0" indent="-171442" algn="l" defTabSz="685765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1pPr>
      <a:lvl2pPr marL="542898" marR="0" indent="-200015" algn="l" defTabSz="685765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2pPr>
      <a:lvl3pPr marL="925783" marR="0" indent="-240018" algn="l" defTabSz="685765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3pPr>
      <a:lvl4pPr marL="1285811" marR="0" indent="-257162" algn="l" defTabSz="685765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4pPr>
      <a:lvl5pPr marL="1628694" marR="0" indent="-257162" algn="l" defTabSz="685765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5pPr>
      <a:lvl6pPr marL="1971576" marR="0" indent="-257162" algn="l" defTabSz="685765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6pPr>
      <a:lvl7pPr marL="2314459" marR="0" indent="-257162" algn="l" defTabSz="685765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7pPr>
      <a:lvl8pPr marL="2657342" marR="0" indent="-257162" algn="l" defTabSz="685765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8pPr>
      <a:lvl9pPr marL="3000226" marR="0" indent="-257163" algn="l" defTabSz="685765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3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178" algn="r" defTabSz="9143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355" algn="r" defTabSz="9143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531" algn="r" defTabSz="9143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708" algn="r" defTabSz="9143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5886" algn="r" defTabSz="9143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063" algn="r" defTabSz="9143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239" algn="r" defTabSz="9143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417" algn="r" defTabSz="9143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10.png"/><Relationship Id="rId5" Type="http://schemas.openxmlformats.org/officeDocument/2006/relationships/image" Target="../media/image910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10.png"/><Relationship Id="rId5" Type="http://schemas.openxmlformats.org/officeDocument/2006/relationships/image" Target="../media/image9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2.m4a"/><Relationship Id="rId7" Type="http://schemas.openxmlformats.org/officeDocument/2006/relationships/image" Target="../media/image810.png"/><Relationship Id="rId2" Type="http://schemas.microsoft.com/office/2007/relationships/media" Target="../media/media12.m4a"/><Relationship Id="rId1" Type="http://schemas.openxmlformats.org/officeDocument/2006/relationships/tags" Target="../tags/tag3.xml"/><Relationship Id="rId6" Type="http://schemas.openxmlformats.org/officeDocument/2006/relationships/image" Target="../media/image910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3.m4a"/><Relationship Id="rId7" Type="http://schemas.openxmlformats.org/officeDocument/2006/relationships/image" Target="../media/image810.png"/><Relationship Id="rId2" Type="http://schemas.microsoft.com/office/2007/relationships/media" Target="../media/media13.m4a"/><Relationship Id="rId1" Type="http://schemas.openxmlformats.org/officeDocument/2006/relationships/tags" Target="../tags/tag4.xml"/><Relationship Id="rId6" Type="http://schemas.openxmlformats.org/officeDocument/2006/relationships/image" Target="../media/image910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10.png"/><Relationship Id="rId5" Type="http://schemas.openxmlformats.org/officeDocument/2006/relationships/image" Target="../media/image9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15.m4a"/><Relationship Id="rId7" Type="http://schemas.openxmlformats.org/officeDocument/2006/relationships/image" Target="../media/image810.png"/><Relationship Id="rId2" Type="http://schemas.microsoft.com/office/2007/relationships/media" Target="../media/media15.m4a"/><Relationship Id="rId1" Type="http://schemas.openxmlformats.org/officeDocument/2006/relationships/tags" Target="../tags/tag5.xml"/><Relationship Id="rId6" Type="http://schemas.openxmlformats.org/officeDocument/2006/relationships/image" Target="../media/image910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16.m4a"/><Relationship Id="rId7" Type="http://schemas.openxmlformats.org/officeDocument/2006/relationships/image" Target="../media/image810.png"/><Relationship Id="rId2" Type="http://schemas.microsoft.com/office/2007/relationships/media" Target="../media/media16.m4a"/><Relationship Id="rId1" Type="http://schemas.openxmlformats.org/officeDocument/2006/relationships/tags" Target="../tags/tag6.xml"/><Relationship Id="rId6" Type="http://schemas.openxmlformats.org/officeDocument/2006/relationships/image" Target="../media/image91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810.png"/><Relationship Id="rId5" Type="http://schemas.openxmlformats.org/officeDocument/2006/relationships/image" Target="../media/image91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.png"/><Relationship Id="rId3" Type="http://schemas.openxmlformats.org/officeDocument/2006/relationships/audio" Target="../media/media32.m4a"/><Relationship Id="rId7" Type="http://schemas.openxmlformats.org/officeDocument/2006/relationships/image" Target="../media/image35.png"/><Relationship Id="rId12" Type="http://schemas.openxmlformats.org/officeDocument/2006/relationships/image" Target="../media/image47.png"/><Relationship Id="rId2" Type="http://schemas.microsoft.com/office/2007/relationships/media" Target="../media/media32.m4a"/><Relationship Id="rId1" Type="http://schemas.openxmlformats.org/officeDocument/2006/relationships/tags" Target="../tags/tag7.xml"/><Relationship Id="rId6" Type="http://schemas.openxmlformats.org/officeDocument/2006/relationships/image" Target="../media/image40.png"/><Relationship Id="rId11" Type="http://schemas.openxmlformats.org/officeDocument/2006/relationships/image" Target="../media/image46.png"/><Relationship Id="rId5" Type="http://schemas.openxmlformats.org/officeDocument/2006/relationships/notesSlide" Target="../notesSlides/notesSlide32.xml"/><Relationship Id="rId10" Type="http://schemas.openxmlformats.org/officeDocument/2006/relationships/image" Target="../media/image4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audio" Target="../media/media33.m4a"/><Relationship Id="rId7" Type="http://schemas.openxmlformats.org/officeDocument/2006/relationships/image" Target="../media/image35.png"/><Relationship Id="rId2" Type="http://schemas.microsoft.com/office/2007/relationships/media" Target="../media/media33.m4a"/><Relationship Id="rId1" Type="http://schemas.openxmlformats.org/officeDocument/2006/relationships/tags" Target="../tags/tag8.xml"/><Relationship Id="rId6" Type="http://schemas.openxmlformats.org/officeDocument/2006/relationships/image" Target="../media/image40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33.xml"/><Relationship Id="rId10" Type="http://schemas.openxmlformats.org/officeDocument/2006/relationships/image" Target="../media/image4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.png"/><Relationship Id="rId3" Type="http://schemas.openxmlformats.org/officeDocument/2006/relationships/audio" Target="../media/media36.m4a"/><Relationship Id="rId7" Type="http://schemas.openxmlformats.org/officeDocument/2006/relationships/image" Target="../media/image35.png"/><Relationship Id="rId12" Type="http://schemas.openxmlformats.org/officeDocument/2006/relationships/image" Target="../media/image58.png"/><Relationship Id="rId2" Type="http://schemas.microsoft.com/office/2007/relationships/media" Target="../media/media36.m4a"/><Relationship Id="rId1" Type="http://schemas.openxmlformats.org/officeDocument/2006/relationships/tags" Target="../tags/tag9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notesSlide" Target="../notesSlides/notesSlide36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audio" Target="../media/media37.m4a"/><Relationship Id="rId7" Type="http://schemas.openxmlformats.org/officeDocument/2006/relationships/image" Target="../media/image35.png"/><Relationship Id="rId2" Type="http://schemas.microsoft.com/office/2007/relationships/media" Target="../media/media37.m4a"/><Relationship Id="rId1" Type="http://schemas.openxmlformats.org/officeDocument/2006/relationships/tags" Target="../tags/tag10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37.xml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35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9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5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5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png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68.png"/><Relationship Id="rId5" Type="http://schemas.openxmlformats.org/officeDocument/2006/relationships/image" Target="../media/image64.emf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5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10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691" y="1535982"/>
            <a:ext cx="8018617" cy="923331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Online Cycle Elimination for Context-Free Language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Reachability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9856" y="3682953"/>
            <a:ext cx="4121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 By Prof. Yulei</a:t>
            </a:r>
          </a:p>
          <a:p>
            <a:pPr algn="l"/>
            <a:endParaRPr lang="en-US" altLang="zh-CN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B00E67-8DAD-A46A-F1A7-B7437B4458DC}"/>
              </a:ext>
            </a:extLst>
          </p:cNvPr>
          <p:cNvSpPr txBox="1">
            <a:spLocks/>
          </p:cNvSpPr>
          <p:nvPr/>
        </p:nvSpPr>
        <p:spPr>
          <a:xfrm>
            <a:off x="6159612" y="853180"/>
            <a:ext cx="2492580" cy="55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914400" rtl="0" latinLnBrk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400" dirty="0">
                <a:solidFill>
                  <a:schemeClr val="bg1"/>
                </a:solidFill>
              </a:rPr>
              <a:t>CA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5F2741-A3FF-5053-3B30-97660CCF80FE}"/>
              </a:ext>
            </a:extLst>
          </p:cNvPr>
          <p:cNvSpPr txBox="1"/>
          <p:nvPr/>
        </p:nvSpPr>
        <p:spPr>
          <a:xfrm>
            <a:off x="562691" y="2650642"/>
            <a:ext cx="359809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Pei Xu,    University of Technology Sydney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0AD4478-6ABB-8191-181F-F14DD49A9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76789"/>
      </p:ext>
    </p:extLst>
  </p:cSld>
  <p:clrMapOvr>
    <a:masterClrMapping/>
  </p:clrMapOvr>
  <p:transition spd="med" advTm="156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8138792" cy="93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CFL-reachability work?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 CFL-reachability algorithm.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/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5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/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ACCFBA13-528C-C033-8B2A-BEF458DFFC5B}"/>
              </a:ext>
            </a:extLst>
          </p:cNvPr>
          <p:cNvGrpSpPr/>
          <p:nvPr/>
        </p:nvGrpSpPr>
        <p:grpSpPr>
          <a:xfrm>
            <a:off x="6683376" y="2214563"/>
            <a:ext cx="1122765" cy="688414"/>
            <a:chOff x="6683376" y="2214563"/>
            <a:chExt cx="1122765" cy="688414"/>
          </a:xfrm>
        </p:grpSpPr>
        <p:sp>
          <p:nvSpPr>
            <p:cNvPr id="24" name="箭头: 下 23">
              <a:extLst>
                <a:ext uri="{FF2B5EF4-FFF2-40B4-BE49-F238E27FC236}">
                  <a16:creationId xmlns:a16="http://schemas.microsoft.com/office/drawing/2014/main" id="{5CFD6B8B-D8C0-1927-8499-A3057A30D4B3}"/>
                </a:ext>
              </a:extLst>
            </p:cNvPr>
            <p:cNvSpPr/>
            <p:nvPr/>
          </p:nvSpPr>
          <p:spPr>
            <a:xfrm>
              <a:off x="6683376" y="2214563"/>
              <a:ext cx="533400" cy="688414"/>
            </a:xfrm>
            <a:custGeom>
              <a:avLst/>
              <a:gdLst>
                <a:gd name="connsiteX0" fmla="*/ 0 w 206375"/>
                <a:gd name="connsiteY0" fmla="*/ 576894 h 680081"/>
                <a:gd name="connsiteX1" fmla="*/ 51594 w 206375"/>
                <a:gd name="connsiteY1" fmla="*/ 576894 h 680081"/>
                <a:gd name="connsiteX2" fmla="*/ 51594 w 206375"/>
                <a:gd name="connsiteY2" fmla="*/ 0 h 680081"/>
                <a:gd name="connsiteX3" fmla="*/ 154781 w 206375"/>
                <a:gd name="connsiteY3" fmla="*/ 0 h 680081"/>
                <a:gd name="connsiteX4" fmla="*/ 154781 w 206375"/>
                <a:gd name="connsiteY4" fmla="*/ 576894 h 680081"/>
                <a:gd name="connsiteX5" fmla="*/ 206375 w 206375"/>
                <a:gd name="connsiteY5" fmla="*/ 576894 h 680081"/>
                <a:gd name="connsiteX6" fmla="*/ 103188 w 206375"/>
                <a:gd name="connsiteY6" fmla="*/ 680081 h 680081"/>
                <a:gd name="connsiteX7" fmla="*/ 0 w 206375"/>
                <a:gd name="connsiteY7" fmla="*/ 576894 h 680081"/>
                <a:gd name="connsiteX0" fmla="*/ 0 w 206375"/>
                <a:gd name="connsiteY0" fmla="*/ 576894 h 680081"/>
                <a:gd name="connsiteX1" fmla="*/ 51594 w 206375"/>
                <a:gd name="connsiteY1" fmla="*/ 576894 h 680081"/>
                <a:gd name="connsiteX2" fmla="*/ 51594 w 206375"/>
                <a:gd name="connsiteY2" fmla="*/ 0 h 680081"/>
                <a:gd name="connsiteX3" fmla="*/ 154781 w 206375"/>
                <a:gd name="connsiteY3" fmla="*/ 576894 h 680081"/>
                <a:gd name="connsiteX4" fmla="*/ 206375 w 206375"/>
                <a:gd name="connsiteY4" fmla="*/ 576894 h 680081"/>
                <a:gd name="connsiteX5" fmla="*/ 103188 w 206375"/>
                <a:gd name="connsiteY5" fmla="*/ 680081 h 680081"/>
                <a:gd name="connsiteX6" fmla="*/ 0 w 206375"/>
                <a:gd name="connsiteY6" fmla="*/ 576894 h 680081"/>
                <a:gd name="connsiteX0" fmla="*/ 229394 w 435769"/>
                <a:gd name="connsiteY0" fmla="*/ 534032 h 637219"/>
                <a:gd name="connsiteX1" fmla="*/ 280988 w 435769"/>
                <a:gd name="connsiteY1" fmla="*/ 534032 h 637219"/>
                <a:gd name="connsiteX2" fmla="*/ 0 w 435769"/>
                <a:gd name="connsiteY2" fmla="*/ 0 h 637219"/>
                <a:gd name="connsiteX3" fmla="*/ 384175 w 435769"/>
                <a:gd name="connsiteY3" fmla="*/ 534032 h 637219"/>
                <a:gd name="connsiteX4" fmla="*/ 435769 w 435769"/>
                <a:gd name="connsiteY4" fmla="*/ 534032 h 637219"/>
                <a:gd name="connsiteX5" fmla="*/ 332582 w 435769"/>
                <a:gd name="connsiteY5" fmla="*/ 637219 h 637219"/>
                <a:gd name="connsiteX6" fmla="*/ 229394 w 435769"/>
                <a:gd name="connsiteY6" fmla="*/ 534032 h 637219"/>
                <a:gd name="connsiteX0" fmla="*/ 246856 w 453231"/>
                <a:gd name="connsiteY0" fmla="*/ 543557 h 646744"/>
                <a:gd name="connsiteX1" fmla="*/ 298450 w 453231"/>
                <a:gd name="connsiteY1" fmla="*/ 543557 h 646744"/>
                <a:gd name="connsiteX2" fmla="*/ 0 w 453231"/>
                <a:gd name="connsiteY2" fmla="*/ 0 h 646744"/>
                <a:gd name="connsiteX3" fmla="*/ 401637 w 453231"/>
                <a:gd name="connsiteY3" fmla="*/ 543557 h 646744"/>
                <a:gd name="connsiteX4" fmla="*/ 453231 w 453231"/>
                <a:gd name="connsiteY4" fmla="*/ 543557 h 646744"/>
                <a:gd name="connsiteX5" fmla="*/ 350044 w 453231"/>
                <a:gd name="connsiteY5" fmla="*/ 646744 h 646744"/>
                <a:gd name="connsiteX6" fmla="*/ 246856 w 453231"/>
                <a:gd name="connsiteY6" fmla="*/ 543557 h 646744"/>
                <a:gd name="connsiteX0" fmla="*/ 246856 w 453231"/>
                <a:gd name="connsiteY0" fmla="*/ 543557 h 686432"/>
                <a:gd name="connsiteX1" fmla="*/ 298450 w 453231"/>
                <a:gd name="connsiteY1" fmla="*/ 543557 h 686432"/>
                <a:gd name="connsiteX2" fmla="*/ 0 w 453231"/>
                <a:gd name="connsiteY2" fmla="*/ 0 h 686432"/>
                <a:gd name="connsiteX3" fmla="*/ 401637 w 453231"/>
                <a:gd name="connsiteY3" fmla="*/ 543557 h 686432"/>
                <a:gd name="connsiteX4" fmla="*/ 453231 w 453231"/>
                <a:gd name="connsiteY4" fmla="*/ 543557 h 686432"/>
                <a:gd name="connsiteX5" fmla="*/ 437356 w 453231"/>
                <a:gd name="connsiteY5" fmla="*/ 686432 h 686432"/>
                <a:gd name="connsiteX6" fmla="*/ 246856 w 453231"/>
                <a:gd name="connsiteY6" fmla="*/ 543557 h 686432"/>
                <a:gd name="connsiteX0" fmla="*/ 246856 w 453231"/>
                <a:gd name="connsiteY0" fmla="*/ 543557 h 686432"/>
                <a:gd name="connsiteX1" fmla="*/ 298450 w 453231"/>
                <a:gd name="connsiteY1" fmla="*/ 543557 h 686432"/>
                <a:gd name="connsiteX2" fmla="*/ 0 w 453231"/>
                <a:gd name="connsiteY2" fmla="*/ 0 h 686432"/>
                <a:gd name="connsiteX3" fmla="*/ 401637 w 453231"/>
                <a:gd name="connsiteY3" fmla="*/ 543557 h 686432"/>
                <a:gd name="connsiteX4" fmla="*/ 453231 w 453231"/>
                <a:gd name="connsiteY4" fmla="*/ 543557 h 686432"/>
                <a:gd name="connsiteX5" fmla="*/ 437356 w 453231"/>
                <a:gd name="connsiteY5" fmla="*/ 686432 h 686432"/>
                <a:gd name="connsiteX6" fmla="*/ 246856 w 453231"/>
                <a:gd name="connsiteY6" fmla="*/ 543557 h 686432"/>
                <a:gd name="connsiteX0" fmla="*/ 246856 w 453231"/>
                <a:gd name="connsiteY0" fmla="*/ 543557 h 686432"/>
                <a:gd name="connsiteX1" fmla="*/ 298450 w 453231"/>
                <a:gd name="connsiteY1" fmla="*/ 543557 h 686432"/>
                <a:gd name="connsiteX2" fmla="*/ 0 w 453231"/>
                <a:gd name="connsiteY2" fmla="*/ 0 h 686432"/>
                <a:gd name="connsiteX3" fmla="*/ 401637 w 453231"/>
                <a:gd name="connsiteY3" fmla="*/ 543557 h 686432"/>
                <a:gd name="connsiteX4" fmla="*/ 453231 w 453231"/>
                <a:gd name="connsiteY4" fmla="*/ 543557 h 686432"/>
                <a:gd name="connsiteX5" fmla="*/ 437356 w 453231"/>
                <a:gd name="connsiteY5" fmla="*/ 686432 h 686432"/>
                <a:gd name="connsiteX6" fmla="*/ 246856 w 453231"/>
                <a:gd name="connsiteY6" fmla="*/ 543557 h 686432"/>
                <a:gd name="connsiteX0" fmla="*/ 246856 w 453231"/>
                <a:gd name="connsiteY0" fmla="*/ 543557 h 699132"/>
                <a:gd name="connsiteX1" fmla="*/ 298450 w 453231"/>
                <a:gd name="connsiteY1" fmla="*/ 543557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46856 w 453231"/>
                <a:gd name="connsiteY6" fmla="*/ 543557 h 699132"/>
                <a:gd name="connsiteX0" fmla="*/ 246856 w 453231"/>
                <a:gd name="connsiteY0" fmla="*/ 543557 h 699132"/>
                <a:gd name="connsiteX1" fmla="*/ 298450 w 453231"/>
                <a:gd name="connsiteY1" fmla="*/ 543557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46856 w 453231"/>
                <a:gd name="connsiteY6" fmla="*/ 543557 h 699132"/>
                <a:gd name="connsiteX0" fmla="*/ 246856 w 453231"/>
                <a:gd name="connsiteY0" fmla="*/ 543557 h 699132"/>
                <a:gd name="connsiteX1" fmla="*/ 298450 w 453231"/>
                <a:gd name="connsiteY1" fmla="*/ 543557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46856 w 453231"/>
                <a:gd name="connsiteY6" fmla="*/ 543557 h 699132"/>
                <a:gd name="connsiteX0" fmla="*/ 268288 w 453231"/>
                <a:gd name="connsiteY0" fmla="*/ 592373 h 699132"/>
                <a:gd name="connsiteX1" fmla="*/ 298450 w 453231"/>
                <a:gd name="connsiteY1" fmla="*/ 543557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68288 w 453231"/>
                <a:gd name="connsiteY6" fmla="*/ 592373 h 699132"/>
                <a:gd name="connsiteX0" fmla="*/ 268288 w 453231"/>
                <a:gd name="connsiteY0" fmla="*/ 592373 h 699132"/>
                <a:gd name="connsiteX1" fmla="*/ 322263 w 453231"/>
                <a:gd name="connsiteY1" fmla="*/ 554272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68288 w 453231"/>
                <a:gd name="connsiteY6" fmla="*/ 592373 h 699132"/>
                <a:gd name="connsiteX0" fmla="*/ 268288 w 453231"/>
                <a:gd name="connsiteY0" fmla="*/ 592373 h 700323"/>
                <a:gd name="connsiteX1" fmla="*/ 322263 w 453231"/>
                <a:gd name="connsiteY1" fmla="*/ 554272 h 700323"/>
                <a:gd name="connsiteX2" fmla="*/ 0 w 453231"/>
                <a:gd name="connsiteY2" fmla="*/ 0 h 700323"/>
                <a:gd name="connsiteX3" fmla="*/ 401637 w 453231"/>
                <a:gd name="connsiteY3" fmla="*/ 543557 h 700323"/>
                <a:gd name="connsiteX4" fmla="*/ 453231 w 453231"/>
                <a:gd name="connsiteY4" fmla="*/ 543557 h 700323"/>
                <a:gd name="connsiteX5" fmla="*/ 413543 w 453231"/>
                <a:gd name="connsiteY5" fmla="*/ 700323 h 700323"/>
                <a:gd name="connsiteX6" fmla="*/ 268288 w 453231"/>
                <a:gd name="connsiteY6" fmla="*/ 592373 h 700323"/>
                <a:gd name="connsiteX0" fmla="*/ 268288 w 453231"/>
                <a:gd name="connsiteY0" fmla="*/ 592373 h 701513"/>
                <a:gd name="connsiteX1" fmla="*/ 322263 w 453231"/>
                <a:gd name="connsiteY1" fmla="*/ 554272 h 701513"/>
                <a:gd name="connsiteX2" fmla="*/ 0 w 453231"/>
                <a:gd name="connsiteY2" fmla="*/ 0 h 701513"/>
                <a:gd name="connsiteX3" fmla="*/ 401637 w 453231"/>
                <a:gd name="connsiteY3" fmla="*/ 543557 h 701513"/>
                <a:gd name="connsiteX4" fmla="*/ 453231 w 453231"/>
                <a:gd name="connsiteY4" fmla="*/ 543557 h 701513"/>
                <a:gd name="connsiteX5" fmla="*/ 408781 w 453231"/>
                <a:gd name="connsiteY5" fmla="*/ 701513 h 701513"/>
                <a:gd name="connsiteX6" fmla="*/ 268288 w 453231"/>
                <a:gd name="connsiteY6" fmla="*/ 592373 h 701513"/>
                <a:gd name="connsiteX0" fmla="*/ 268288 w 453231"/>
                <a:gd name="connsiteY0" fmla="*/ 592373 h 701513"/>
                <a:gd name="connsiteX1" fmla="*/ 330597 w 453231"/>
                <a:gd name="connsiteY1" fmla="*/ 574512 h 701513"/>
                <a:gd name="connsiteX2" fmla="*/ 0 w 453231"/>
                <a:gd name="connsiteY2" fmla="*/ 0 h 701513"/>
                <a:gd name="connsiteX3" fmla="*/ 401637 w 453231"/>
                <a:gd name="connsiteY3" fmla="*/ 543557 h 701513"/>
                <a:gd name="connsiteX4" fmla="*/ 453231 w 453231"/>
                <a:gd name="connsiteY4" fmla="*/ 543557 h 701513"/>
                <a:gd name="connsiteX5" fmla="*/ 408781 w 453231"/>
                <a:gd name="connsiteY5" fmla="*/ 701513 h 701513"/>
                <a:gd name="connsiteX6" fmla="*/ 268288 w 453231"/>
                <a:gd name="connsiteY6" fmla="*/ 592373 h 701513"/>
                <a:gd name="connsiteX0" fmla="*/ 268288 w 453231"/>
                <a:gd name="connsiteY0" fmla="*/ 592373 h 701513"/>
                <a:gd name="connsiteX1" fmla="*/ 330597 w 453231"/>
                <a:gd name="connsiteY1" fmla="*/ 574512 h 701513"/>
                <a:gd name="connsiteX2" fmla="*/ 0 w 453231"/>
                <a:gd name="connsiteY2" fmla="*/ 0 h 701513"/>
                <a:gd name="connsiteX3" fmla="*/ 413543 w 453231"/>
                <a:gd name="connsiteY3" fmla="*/ 557845 h 701513"/>
                <a:gd name="connsiteX4" fmla="*/ 453231 w 453231"/>
                <a:gd name="connsiteY4" fmla="*/ 543557 h 701513"/>
                <a:gd name="connsiteX5" fmla="*/ 408781 w 453231"/>
                <a:gd name="connsiteY5" fmla="*/ 701513 h 701513"/>
                <a:gd name="connsiteX6" fmla="*/ 268288 w 453231"/>
                <a:gd name="connsiteY6" fmla="*/ 592373 h 701513"/>
                <a:gd name="connsiteX0" fmla="*/ 268288 w 453231"/>
                <a:gd name="connsiteY0" fmla="*/ 592373 h 706275"/>
                <a:gd name="connsiteX1" fmla="*/ 330597 w 453231"/>
                <a:gd name="connsiteY1" fmla="*/ 574512 h 706275"/>
                <a:gd name="connsiteX2" fmla="*/ 0 w 453231"/>
                <a:gd name="connsiteY2" fmla="*/ 0 h 706275"/>
                <a:gd name="connsiteX3" fmla="*/ 413543 w 453231"/>
                <a:gd name="connsiteY3" fmla="*/ 557845 h 706275"/>
                <a:gd name="connsiteX4" fmla="*/ 453231 w 453231"/>
                <a:gd name="connsiteY4" fmla="*/ 543557 h 706275"/>
                <a:gd name="connsiteX5" fmla="*/ 401278 w 453231"/>
                <a:gd name="connsiteY5" fmla="*/ 706275 h 706275"/>
                <a:gd name="connsiteX6" fmla="*/ 268288 w 453231"/>
                <a:gd name="connsiteY6" fmla="*/ 592373 h 706275"/>
                <a:gd name="connsiteX0" fmla="*/ 298303 w 483246"/>
                <a:gd name="connsiteY0" fmla="*/ 579673 h 693575"/>
                <a:gd name="connsiteX1" fmla="*/ 360612 w 483246"/>
                <a:gd name="connsiteY1" fmla="*/ 561812 h 693575"/>
                <a:gd name="connsiteX2" fmla="*/ 0 w 483246"/>
                <a:gd name="connsiteY2" fmla="*/ 0 h 693575"/>
                <a:gd name="connsiteX3" fmla="*/ 443558 w 483246"/>
                <a:gd name="connsiteY3" fmla="*/ 545145 h 693575"/>
                <a:gd name="connsiteX4" fmla="*/ 483246 w 483246"/>
                <a:gd name="connsiteY4" fmla="*/ 530857 h 693575"/>
                <a:gd name="connsiteX5" fmla="*/ 431293 w 483246"/>
                <a:gd name="connsiteY5" fmla="*/ 693575 h 693575"/>
                <a:gd name="connsiteX6" fmla="*/ 298303 w 483246"/>
                <a:gd name="connsiteY6" fmla="*/ 579673 h 693575"/>
                <a:gd name="connsiteX0" fmla="*/ 298303 w 504257"/>
                <a:gd name="connsiteY0" fmla="*/ 579673 h 693575"/>
                <a:gd name="connsiteX1" fmla="*/ 360612 w 504257"/>
                <a:gd name="connsiteY1" fmla="*/ 561812 h 693575"/>
                <a:gd name="connsiteX2" fmla="*/ 0 w 504257"/>
                <a:gd name="connsiteY2" fmla="*/ 0 h 693575"/>
                <a:gd name="connsiteX3" fmla="*/ 443558 w 504257"/>
                <a:gd name="connsiteY3" fmla="*/ 545145 h 693575"/>
                <a:gd name="connsiteX4" fmla="*/ 504257 w 504257"/>
                <a:gd name="connsiteY4" fmla="*/ 522920 h 693575"/>
                <a:gd name="connsiteX5" fmla="*/ 431293 w 504257"/>
                <a:gd name="connsiteY5" fmla="*/ 693575 h 693575"/>
                <a:gd name="connsiteX6" fmla="*/ 298303 w 504257"/>
                <a:gd name="connsiteY6" fmla="*/ 579673 h 693575"/>
                <a:gd name="connsiteX0" fmla="*/ 298303 w 504257"/>
                <a:gd name="connsiteY0" fmla="*/ 579673 h 693575"/>
                <a:gd name="connsiteX1" fmla="*/ 360612 w 504257"/>
                <a:gd name="connsiteY1" fmla="*/ 561812 h 693575"/>
                <a:gd name="connsiteX2" fmla="*/ 0 w 504257"/>
                <a:gd name="connsiteY2" fmla="*/ 0 h 693575"/>
                <a:gd name="connsiteX3" fmla="*/ 443558 w 504257"/>
                <a:gd name="connsiteY3" fmla="*/ 545145 h 693575"/>
                <a:gd name="connsiteX4" fmla="*/ 504257 w 504257"/>
                <a:gd name="connsiteY4" fmla="*/ 522920 h 693575"/>
                <a:gd name="connsiteX5" fmla="*/ 431293 w 504257"/>
                <a:gd name="connsiteY5" fmla="*/ 693575 h 693575"/>
                <a:gd name="connsiteX6" fmla="*/ 298303 w 504257"/>
                <a:gd name="connsiteY6" fmla="*/ 579673 h 693575"/>
                <a:gd name="connsiteX0" fmla="*/ 298303 w 504257"/>
                <a:gd name="connsiteY0" fmla="*/ 579673 h 693575"/>
                <a:gd name="connsiteX1" fmla="*/ 365115 w 504257"/>
                <a:gd name="connsiteY1" fmla="*/ 563399 h 693575"/>
                <a:gd name="connsiteX2" fmla="*/ 0 w 504257"/>
                <a:gd name="connsiteY2" fmla="*/ 0 h 693575"/>
                <a:gd name="connsiteX3" fmla="*/ 443558 w 504257"/>
                <a:gd name="connsiteY3" fmla="*/ 545145 h 693575"/>
                <a:gd name="connsiteX4" fmla="*/ 504257 w 504257"/>
                <a:gd name="connsiteY4" fmla="*/ 522920 h 693575"/>
                <a:gd name="connsiteX5" fmla="*/ 431293 w 504257"/>
                <a:gd name="connsiteY5" fmla="*/ 693575 h 693575"/>
                <a:gd name="connsiteX6" fmla="*/ 298303 w 504257"/>
                <a:gd name="connsiteY6" fmla="*/ 579673 h 693575"/>
                <a:gd name="connsiteX0" fmla="*/ 298303 w 504257"/>
                <a:gd name="connsiteY0" fmla="*/ 579673 h 693575"/>
                <a:gd name="connsiteX1" fmla="*/ 359112 w 504257"/>
                <a:gd name="connsiteY1" fmla="*/ 569749 h 693575"/>
                <a:gd name="connsiteX2" fmla="*/ 0 w 504257"/>
                <a:gd name="connsiteY2" fmla="*/ 0 h 693575"/>
                <a:gd name="connsiteX3" fmla="*/ 443558 w 504257"/>
                <a:gd name="connsiteY3" fmla="*/ 545145 h 693575"/>
                <a:gd name="connsiteX4" fmla="*/ 504257 w 504257"/>
                <a:gd name="connsiteY4" fmla="*/ 522920 h 693575"/>
                <a:gd name="connsiteX5" fmla="*/ 431293 w 504257"/>
                <a:gd name="connsiteY5" fmla="*/ 693575 h 693575"/>
                <a:gd name="connsiteX6" fmla="*/ 298303 w 504257"/>
                <a:gd name="connsiteY6" fmla="*/ 579673 h 693575"/>
                <a:gd name="connsiteX0" fmla="*/ 298303 w 504257"/>
                <a:gd name="connsiteY0" fmla="*/ 579673 h 687225"/>
                <a:gd name="connsiteX1" fmla="*/ 359112 w 504257"/>
                <a:gd name="connsiteY1" fmla="*/ 569749 h 687225"/>
                <a:gd name="connsiteX2" fmla="*/ 0 w 504257"/>
                <a:gd name="connsiteY2" fmla="*/ 0 h 687225"/>
                <a:gd name="connsiteX3" fmla="*/ 443558 w 504257"/>
                <a:gd name="connsiteY3" fmla="*/ 545145 h 687225"/>
                <a:gd name="connsiteX4" fmla="*/ 504257 w 504257"/>
                <a:gd name="connsiteY4" fmla="*/ 522920 h 687225"/>
                <a:gd name="connsiteX5" fmla="*/ 444800 w 504257"/>
                <a:gd name="connsiteY5" fmla="*/ 687225 h 687225"/>
                <a:gd name="connsiteX6" fmla="*/ 298303 w 504257"/>
                <a:gd name="connsiteY6" fmla="*/ 579673 h 687225"/>
                <a:gd name="connsiteX0" fmla="*/ 298303 w 504257"/>
                <a:gd name="connsiteY0" fmla="*/ 579673 h 690796"/>
                <a:gd name="connsiteX1" fmla="*/ 359112 w 504257"/>
                <a:gd name="connsiteY1" fmla="*/ 569749 h 690796"/>
                <a:gd name="connsiteX2" fmla="*/ 0 w 504257"/>
                <a:gd name="connsiteY2" fmla="*/ 0 h 690796"/>
                <a:gd name="connsiteX3" fmla="*/ 443558 w 504257"/>
                <a:gd name="connsiteY3" fmla="*/ 545145 h 690796"/>
                <a:gd name="connsiteX4" fmla="*/ 504257 w 504257"/>
                <a:gd name="connsiteY4" fmla="*/ 522920 h 690796"/>
                <a:gd name="connsiteX5" fmla="*/ 430168 w 504257"/>
                <a:gd name="connsiteY5" fmla="*/ 690796 h 690796"/>
                <a:gd name="connsiteX6" fmla="*/ 298303 w 504257"/>
                <a:gd name="connsiteY6" fmla="*/ 579673 h 690796"/>
                <a:gd name="connsiteX0" fmla="*/ 298303 w 504257"/>
                <a:gd name="connsiteY0" fmla="*/ 579673 h 688414"/>
                <a:gd name="connsiteX1" fmla="*/ 359112 w 504257"/>
                <a:gd name="connsiteY1" fmla="*/ 569749 h 688414"/>
                <a:gd name="connsiteX2" fmla="*/ 0 w 504257"/>
                <a:gd name="connsiteY2" fmla="*/ 0 h 688414"/>
                <a:gd name="connsiteX3" fmla="*/ 443558 w 504257"/>
                <a:gd name="connsiteY3" fmla="*/ 545145 h 688414"/>
                <a:gd name="connsiteX4" fmla="*/ 504257 w 504257"/>
                <a:gd name="connsiteY4" fmla="*/ 522920 h 688414"/>
                <a:gd name="connsiteX5" fmla="*/ 436921 w 504257"/>
                <a:gd name="connsiteY5" fmla="*/ 688414 h 688414"/>
                <a:gd name="connsiteX6" fmla="*/ 298303 w 504257"/>
                <a:gd name="connsiteY6" fmla="*/ 579673 h 688414"/>
                <a:gd name="connsiteX0" fmla="*/ 298303 w 504257"/>
                <a:gd name="connsiteY0" fmla="*/ 579673 h 688414"/>
                <a:gd name="connsiteX1" fmla="*/ 359112 w 504257"/>
                <a:gd name="connsiteY1" fmla="*/ 569749 h 688414"/>
                <a:gd name="connsiteX2" fmla="*/ 0 w 504257"/>
                <a:gd name="connsiteY2" fmla="*/ 0 h 688414"/>
                <a:gd name="connsiteX3" fmla="*/ 443558 w 504257"/>
                <a:gd name="connsiteY3" fmla="*/ 545145 h 688414"/>
                <a:gd name="connsiteX4" fmla="*/ 504257 w 504257"/>
                <a:gd name="connsiteY4" fmla="*/ 522920 h 688414"/>
                <a:gd name="connsiteX5" fmla="*/ 436921 w 504257"/>
                <a:gd name="connsiteY5" fmla="*/ 688414 h 688414"/>
                <a:gd name="connsiteX6" fmla="*/ 298303 w 504257"/>
                <a:gd name="connsiteY6" fmla="*/ 579673 h 688414"/>
                <a:gd name="connsiteX0" fmla="*/ 298303 w 504257"/>
                <a:gd name="connsiteY0" fmla="*/ 579673 h 688414"/>
                <a:gd name="connsiteX1" fmla="*/ 359112 w 504257"/>
                <a:gd name="connsiteY1" fmla="*/ 569749 h 688414"/>
                <a:gd name="connsiteX2" fmla="*/ 0 w 504257"/>
                <a:gd name="connsiteY2" fmla="*/ 0 h 688414"/>
                <a:gd name="connsiteX3" fmla="*/ 443558 w 504257"/>
                <a:gd name="connsiteY3" fmla="*/ 545145 h 688414"/>
                <a:gd name="connsiteX4" fmla="*/ 504257 w 504257"/>
                <a:gd name="connsiteY4" fmla="*/ 522920 h 688414"/>
                <a:gd name="connsiteX5" fmla="*/ 436921 w 504257"/>
                <a:gd name="connsiteY5" fmla="*/ 688414 h 688414"/>
                <a:gd name="connsiteX6" fmla="*/ 298303 w 504257"/>
                <a:gd name="connsiteY6" fmla="*/ 579673 h 688414"/>
                <a:gd name="connsiteX0" fmla="*/ 298303 w 504257"/>
                <a:gd name="connsiteY0" fmla="*/ 579673 h 688414"/>
                <a:gd name="connsiteX1" fmla="*/ 359112 w 504257"/>
                <a:gd name="connsiteY1" fmla="*/ 569749 h 688414"/>
                <a:gd name="connsiteX2" fmla="*/ 0 w 504257"/>
                <a:gd name="connsiteY2" fmla="*/ 0 h 688414"/>
                <a:gd name="connsiteX3" fmla="*/ 443558 w 504257"/>
                <a:gd name="connsiteY3" fmla="*/ 545145 h 688414"/>
                <a:gd name="connsiteX4" fmla="*/ 504257 w 504257"/>
                <a:gd name="connsiteY4" fmla="*/ 522920 h 688414"/>
                <a:gd name="connsiteX5" fmla="*/ 436921 w 504257"/>
                <a:gd name="connsiteY5" fmla="*/ 688414 h 688414"/>
                <a:gd name="connsiteX6" fmla="*/ 298303 w 504257"/>
                <a:gd name="connsiteY6" fmla="*/ 579673 h 68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257" h="688414">
                  <a:moveTo>
                    <a:pt x="298303" y="579673"/>
                  </a:moveTo>
                  <a:lnTo>
                    <a:pt x="359112" y="569749"/>
                  </a:lnTo>
                  <a:cubicBezTo>
                    <a:pt x="299316" y="355225"/>
                    <a:pt x="174208" y="164518"/>
                    <a:pt x="0" y="0"/>
                  </a:cubicBezTo>
                  <a:cubicBezTo>
                    <a:pt x="214782" y="128799"/>
                    <a:pt x="379330" y="311571"/>
                    <a:pt x="443558" y="545145"/>
                  </a:cubicBezTo>
                  <a:lnTo>
                    <a:pt x="504257" y="522920"/>
                  </a:lnTo>
                  <a:lnTo>
                    <a:pt x="436921" y="688414"/>
                  </a:lnTo>
                  <a:lnTo>
                    <a:pt x="298303" y="57967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3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2D1C324-531B-313C-26CD-179BD02E8CED}"/>
                    </a:ext>
                  </a:extLst>
                </p:cNvPr>
                <p:cNvSpPr txBox="1"/>
                <p:nvPr/>
              </p:nvSpPr>
              <p:spPr>
                <a:xfrm>
                  <a:off x="7136601" y="2369061"/>
                  <a:ext cx="669540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35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∀</m:t>
                        </m:r>
                        <m:r>
                          <a:rPr kumimoji="0" lang="en-US" altLang="zh-CN" sz="1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𝑒</m:t>
                        </m:r>
                        <m:r>
                          <a:rPr kumimoji="0" lang="en-US" altLang="zh-CN" sz="1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∈</m:t>
                        </m:r>
                        <m:r>
                          <a:rPr kumimoji="0" lang="en-US" altLang="zh-CN" sz="1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𝐸</m:t>
                        </m:r>
                      </m:oMath>
                    </m:oMathPara>
                  </a14:m>
                  <a:endParaRPr kumimoji="0" lang="zh-CN" altLang="en-US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2D1C324-531B-313C-26CD-179BD02E8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6601" y="2369061"/>
                  <a:ext cx="669540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37124D6-6ACC-7FA4-B6F6-475BC1609462}"/>
                  </a:ext>
                </a:extLst>
              </p:cNvPr>
              <p:cNvSpPr txBox="1"/>
              <p:nvPr/>
            </p:nvSpPr>
            <p:spPr>
              <a:xfrm>
                <a:off x="2403269" y="2847313"/>
                <a:ext cx="1111713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sz="1400" dirty="0"/>
              </a:p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∀</m:t>
                      </m: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𝑋</m:t>
                      </m: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∷=</m:t>
                      </m:r>
                      <m:r>
                        <m:rPr>
                          <m:sty m:val="p"/>
                        </m:rP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ε</m:t>
                      </m: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∈</m:t>
                      </m: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𝑃</m:t>
                      </m:r>
                    </m:oMath>
                  </m:oMathPara>
                </a14:m>
                <a:endPara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37124D6-6ACC-7FA4-B6F6-475BC1609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69" y="2847313"/>
                <a:ext cx="1111713" cy="523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D38ABA5-8791-CB83-8329-5DF120CAB8C9}"/>
                  </a:ext>
                </a:extLst>
              </p:cNvPr>
              <p:cNvSpPr txBox="1"/>
              <p:nvPr/>
            </p:nvSpPr>
            <p:spPr>
              <a:xfrm>
                <a:off x="3683952" y="2923839"/>
                <a:ext cx="1139220" cy="3892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kumimoji="0" lang="zh-CN" altLang="en-US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𝑒𝑟𝑖𝑣𝑒</m:t>
                          </m:r>
                        </m:e>
                      </m:groupCh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D38ABA5-8791-CB83-8329-5DF120CAB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952" y="2923839"/>
                <a:ext cx="1139220" cy="389272"/>
              </a:xfrm>
              <a:prstGeom prst="rect">
                <a:avLst/>
              </a:prstGeom>
              <a:blipFill>
                <a:blip r:embed="rId9"/>
                <a:stretch>
                  <a:fillRect r="-24599" b="-4127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861F2134-1FE7-4DB5-BD92-59811A117498}"/>
              </a:ext>
            </a:extLst>
          </p:cNvPr>
          <p:cNvGrpSpPr/>
          <p:nvPr/>
        </p:nvGrpSpPr>
        <p:grpSpPr>
          <a:xfrm>
            <a:off x="4930071" y="2499351"/>
            <a:ext cx="1572546" cy="895206"/>
            <a:chOff x="4930071" y="2499351"/>
            <a:chExt cx="1572546" cy="895206"/>
          </a:xfrm>
        </p:grpSpPr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237C6D02-E43C-3ABE-BBBD-A2E84C14DE36}"/>
                </a:ext>
              </a:extLst>
            </p:cNvPr>
            <p:cNvSpPr/>
            <p:nvPr/>
          </p:nvSpPr>
          <p:spPr>
            <a:xfrm rot="329382">
              <a:off x="5256826" y="3240640"/>
              <a:ext cx="1245791" cy="153917"/>
            </a:xfrm>
            <a:custGeom>
              <a:avLst/>
              <a:gdLst>
                <a:gd name="connsiteX0" fmla="*/ 0 w 883920"/>
                <a:gd name="connsiteY0" fmla="*/ 38479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115438 h 153917"/>
                <a:gd name="connsiteX7" fmla="*/ 0 w 883920"/>
                <a:gd name="connsiteY7" fmla="*/ 38479 h 153917"/>
                <a:gd name="connsiteX0" fmla="*/ 0 w 883920"/>
                <a:gd name="connsiteY0" fmla="*/ 115438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115438 h 153917"/>
                <a:gd name="connsiteX0" fmla="*/ 0 w 883920"/>
                <a:gd name="connsiteY0" fmla="*/ 90038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90038 h 153917"/>
                <a:gd name="connsiteX0" fmla="*/ 0 w 879157"/>
                <a:gd name="connsiteY0" fmla="*/ 67813 h 153917"/>
                <a:gd name="connsiteX1" fmla="*/ 775212 w 879157"/>
                <a:gd name="connsiteY1" fmla="*/ 38479 h 153917"/>
                <a:gd name="connsiteX2" fmla="*/ 775212 w 879157"/>
                <a:gd name="connsiteY2" fmla="*/ 0 h 153917"/>
                <a:gd name="connsiteX3" fmla="*/ 879157 w 879157"/>
                <a:gd name="connsiteY3" fmla="*/ 76959 h 153917"/>
                <a:gd name="connsiteX4" fmla="*/ 775212 w 879157"/>
                <a:gd name="connsiteY4" fmla="*/ 153917 h 153917"/>
                <a:gd name="connsiteX5" fmla="*/ 775212 w 879157"/>
                <a:gd name="connsiteY5" fmla="*/ 115438 h 153917"/>
                <a:gd name="connsiteX6" fmla="*/ 0 w 879157"/>
                <a:gd name="connsiteY6" fmla="*/ 67813 h 1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9157" h="153917">
                  <a:moveTo>
                    <a:pt x="0" y="67813"/>
                  </a:moveTo>
                  <a:lnTo>
                    <a:pt x="775212" y="38479"/>
                  </a:lnTo>
                  <a:lnTo>
                    <a:pt x="775212" y="0"/>
                  </a:lnTo>
                  <a:lnTo>
                    <a:pt x="879157" y="76959"/>
                  </a:lnTo>
                  <a:lnTo>
                    <a:pt x="775212" y="153917"/>
                  </a:lnTo>
                  <a:lnTo>
                    <a:pt x="775212" y="115438"/>
                  </a:lnTo>
                  <a:lnTo>
                    <a:pt x="0" y="678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3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箭头: 右 32">
              <a:extLst>
                <a:ext uri="{FF2B5EF4-FFF2-40B4-BE49-F238E27FC236}">
                  <a16:creationId xmlns:a16="http://schemas.microsoft.com/office/drawing/2014/main" id="{BDE76926-465D-07F2-D44D-2D2C26BD7228}"/>
                </a:ext>
              </a:extLst>
            </p:cNvPr>
            <p:cNvSpPr/>
            <p:nvPr/>
          </p:nvSpPr>
          <p:spPr>
            <a:xfrm rot="19017033">
              <a:off x="4930071" y="2499351"/>
              <a:ext cx="880238" cy="153917"/>
            </a:xfrm>
            <a:custGeom>
              <a:avLst/>
              <a:gdLst>
                <a:gd name="connsiteX0" fmla="*/ 0 w 883920"/>
                <a:gd name="connsiteY0" fmla="*/ 38479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115438 h 153917"/>
                <a:gd name="connsiteX7" fmla="*/ 0 w 883920"/>
                <a:gd name="connsiteY7" fmla="*/ 38479 h 153917"/>
                <a:gd name="connsiteX0" fmla="*/ 0 w 883920"/>
                <a:gd name="connsiteY0" fmla="*/ 115438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115438 h 153917"/>
                <a:gd name="connsiteX0" fmla="*/ 0 w 883920"/>
                <a:gd name="connsiteY0" fmla="*/ 90038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90038 h 153917"/>
                <a:gd name="connsiteX0" fmla="*/ 0 w 879157"/>
                <a:gd name="connsiteY0" fmla="*/ 67813 h 153917"/>
                <a:gd name="connsiteX1" fmla="*/ 775212 w 879157"/>
                <a:gd name="connsiteY1" fmla="*/ 38479 h 153917"/>
                <a:gd name="connsiteX2" fmla="*/ 775212 w 879157"/>
                <a:gd name="connsiteY2" fmla="*/ 0 h 153917"/>
                <a:gd name="connsiteX3" fmla="*/ 879157 w 879157"/>
                <a:gd name="connsiteY3" fmla="*/ 76959 h 153917"/>
                <a:gd name="connsiteX4" fmla="*/ 775212 w 879157"/>
                <a:gd name="connsiteY4" fmla="*/ 153917 h 153917"/>
                <a:gd name="connsiteX5" fmla="*/ 775212 w 879157"/>
                <a:gd name="connsiteY5" fmla="*/ 115438 h 153917"/>
                <a:gd name="connsiteX6" fmla="*/ 0 w 879157"/>
                <a:gd name="connsiteY6" fmla="*/ 67813 h 1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9157" h="153917">
                  <a:moveTo>
                    <a:pt x="0" y="67813"/>
                  </a:moveTo>
                  <a:lnTo>
                    <a:pt x="775212" y="38479"/>
                  </a:lnTo>
                  <a:lnTo>
                    <a:pt x="775212" y="0"/>
                  </a:lnTo>
                  <a:lnTo>
                    <a:pt x="879157" y="76959"/>
                  </a:lnTo>
                  <a:lnTo>
                    <a:pt x="775212" y="153917"/>
                  </a:lnTo>
                  <a:lnTo>
                    <a:pt x="775212" y="115438"/>
                  </a:lnTo>
                  <a:lnTo>
                    <a:pt x="0" y="678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3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D04B22-5956-F0E7-D195-731F5735FC95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2B2E1DA-AFAE-509C-F8FC-7B73DD7A5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8023"/>
      </p:ext>
    </p:extLst>
  </p:cSld>
  <p:clrMapOvr>
    <a:masterClrMapping/>
  </p:clrMapOvr>
  <p:transition spd="med" advTm="181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8138792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CFL-reachability work?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 CFL-reachability algorithm.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/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5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/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5029D08A-4307-9CAF-0042-C9583D1F7D22}"/>
              </a:ext>
            </a:extLst>
          </p:cNvPr>
          <p:cNvSpPr/>
          <p:nvPr/>
        </p:nvSpPr>
        <p:spPr>
          <a:xfrm flipH="1">
            <a:off x="3768089" y="3811403"/>
            <a:ext cx="3428997" cy="519348"/>
          </a:xfrm>
          <a:prstGeom prst="curvedUpArrow">
            <a:avLst>
              <a:gd name="adj1" fmla="val 12527"/>
              <a:gd name="adj2" fmla="val 31024"/>
              <a:gd name="adj3" fmla="val 19153"/>
            </a:avLst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4D1A59-F3CD-BA90-6EF9-B553767134E6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E97CD4-CEE0-086A-4DD7-B4663473D2A0}"/>
                  </a:ext>
                </a:extLst>
              </p:cNvPr>
              <p:cNvSpPr txBox="1"/>
              <p:nvPr/>
            </p:nvSpPr>
            <p:spPr>
              <a:xfrm>
                <a:off x="3432760" y="3211946"/>
                <a:ext cx="732057" cy="448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E97CD4-CEE0-086A-4DD7-B4663473D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760" y="3211946"/>
                <a:ext cx="732057" cy="448582"/>
              </a:xfrm>
              <a:prstGeom prst="rect">
                <a:avLst/>
              </a:prstGeom>
              <a:blipFill>
                <a:blip r:embed="rId7"/>
                <a:stretch>
                  <a:fillRect r="-45833" b="-383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081850B-5293-B4DD-45E1-8AFBC59CE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88793"/>
      </p:ext>
    </p:extLst>
  </p:cSld>
  <p:clrMapOvr>
    <a:masterClrMapping/>
  </p:clrMapOvr>
  <p:transition spd="med" advTm="127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/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/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4D1A59-F3CD-BA90-6EF9-B553767134E6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E97CD4-CEE0-086A-4DD7-B4663473D2A0}"/>
                  </a:ext>
                </a:extLst>
              </p:cNvPr>
              <p:cNvSpPr txBox="1"/>
              <p:nvPr/>
            </p:nvSpPr>
            <p:spPr>
              <a:xfrm>
                <a:off x="3363467" y="2111199"/>
                <a:ext cx="650112" cy="4040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E97CD4-CEE0-086A-4DD7-B4663473D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467" y="2111199"/>
                <a:ext cx="650112" cy="404019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F5396E9-C7F0-F560-60F3-3269B23A35AF}"/>
                  </a:ext>
                </a:extLst>
              </p:cNvPr>
              <p:cNvSpPr txBox="1"/>
              <p:nvPr/>
            </p:nvSpPr>
            <p:spPr>
              <a:xfrm>
                <a:off x="3047592" y="2473994"/>
                <a:ext cx="1557027" cy="619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∀</m:t>
                      </m: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𝑗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groupCh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∷=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F5396E9-C7F0-F560-60F3-3269B23A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92" y="2473994"/>
                <a:ext cx="1557027" cy="619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/>
              <p:nvPr/>
            </p:nvSpPr>
            <p:spPr>
              <a:xfrm>
                <a:off x="2461355" y="3242830"/>
                <a:ext cx="2454335" cy="5972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/>
                <a:r>
                  <a:rPr kumimoji="0" lang="en-US" altLang="zh-CN" sz="14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sym typeface="Calibri"/>
                  </a:rPr>
                  <a:t>derive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groupCh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355" y="3242830"/>
                <a:ext cx="2454335" cy="597213"/>
              </a:xfrm>
              <a:prstGeom prst="rect">
                <a:avLst/>
              </a:prstGeom>
              <a:blipFill>
                <a:blip r:embed="rId10"/>
                <a:stretch>
                  <a:fillRect t="-2083" b="-27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52E33F-14DE-AE56-380D-8E7BA44D57EF}"/>
              </a:ext>
            </a:extLst>
          </p:cNvPr>
          <p:cNvSpPr txBox="1">
            <a:spLocks/>
          </p:cNvSpPr>
          <p:nvPr/>
        </p:nvSpPr>
        <p:spPr>
          <a:xfrm>
            <a:off x="707620" y="286031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successors: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EDD9C9-3824-3F24-025E-DEC94C2C9C7E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8138792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CFL-reachability work?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 CFL-reachability algorithm.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0EF7D54-57A7-1048-4370-E8CDA7921B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8253167"/>
      </p:ext>
    </p:extLst>
  </p:cSld>
  <p:clrMapOvr>
    <a:masterClrMapping/>
  </p:clrMapOvr>
  <p:transition spd="med" advTm="241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35802E-6 L 5E-6 -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00" y="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" grpId="0"/>
      <p:bldP spid="7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/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/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4D1A59-F3CD-BA90-6EF9-B553767134E6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/>
              <p:nvPr/>
            </p:nvSpPr>
            <p:spPr>
              <a:xfrm>
                <a:off x="3327939" y="2694469"/>
                <a:ext cx="1185707" cy="423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groupCh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39" y="2694469"/>
                <a:ext cx="1185707" cy="423127"/>
              </a:xfrm>
              <a:prstGeom prst="rect">
                <a:avLst/>
              </a:prstGeom>
              <a:blipFill>
                <a:blip r:embed="rId8"/>
                <a:stretch>
                  <a:fillRect b="-449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52E33F-14DE-AE56-380D-8E7BA44D57EF}"/>
              </a:ext>
            </a:extLst>
          </p:cNvPr>
          <p:cNvSpPr txBox="1">
            <a:spLocks/>
          </p:cNvSpPr>
          <p:nvPr/>
        </p:nvSpPr>
        <p:spPr>
          <a:xfrm>
            <a:off x="707620" y="286031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successors:</a:t>
            </a:r>
          </a:p>
        </p:txBody>
      </p:sp>
      <p:sp>
        <p:nvSpPr>
          <p:cNvPr id="12" name="箭头: 右 32">
            <a:extLst>
              <a:ext uri="{FF2B5EF4-FFF2-40B4-BE49-F238E27FC236}">
                <a16:creationId xmlns:a16="http://schemas.microsoft.com/office/drawing/2014/main" id="{97306A57-166D-0CD6-9C4B-DCD28E231DED}"/>
              </a:ext>
            </a:extLst>
          </p:cNvPr>
          <p:cNvSpPr/>
          <p:nvPr/>
        </p:nvSpPr>
        <p:spPr>
          <a:xfrm rot="597720">
            <a:off x="5037564" y="3157685"/>
            <a:ext cx="1467570" cy="171836"/>
          </a:xfrm>
          <a:custGeom>
            <a:avLst/>
            <a:gdLst>
              <a:gd name="connsiteX0" fmla="*/ 0 w 883920"/>
              <a:gd name="connsiteY0" fmla="*/ 38479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7" fmla="*/ 0 w 883920"/>
              <a:gd name="connsiteY7" fmla="*/ 38479 h 153917"/>
              <a:gd name="connsiteX0" fmla="*/ 0 w 883920"/>
              <a:gd name="connsiteY0" fmla="*/ 1154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0" fmla="*/ 0 w 883920"/>
              <a:gd name="connsiteY0" fmla="*/ 900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90038 h 153917"/>
              <a:gd name="connsiteX0" fmla="*/ 0 w 879157"/>
              <a:gd name="connsiteY0" fmla="*/ 67813 h 153917"/>
              <a:gd name="connsiteX1" fmla="*/ 775212 w 879157"/>
              <a:gd name="connsiteY1" fmla="*/ 38479 h 153917"/>
              <a:gd name="connsiteX2" fmla="*/ 775212 w 879157"/>
              <a:gd name="connsiteY2" fmla="*/ 0 h 153917"/>
              <a:gd name="connsiteX3" fmla="*/ 879157 w 879157"/>
              <a:gd name="connsiteY3" fmla="*/ 76959 h 153917"/>
              <a:gd name="connsiteX4" fmla="*/ 775212 w 879157"/>
              <a:gd name="connsiteY4" fmla="*/ 153917 h 153917"/>
              <a:gd name="connsiteX5" fmla="*/ 775212 w 879157"/>
              <a:gd name="connsiteY5" fmla="*/ 115438 h 153917"/>
              <a:gd name="connsiteX6" fmla="*/ 0 w 879157"/>
              <a:gd name="connsiteY6" fmla="*/ 67813 h 15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157" h="153917">
                <a:moveTo>
                  <a:pt x="0" y="67813"/>
                </a:moveTo>
                <a:lnTo>
                  <a:pt x="775212" y="38479"/>
                </a:lnTo>
                <a:lnTo>
                  <a:pt x="775212" y="0"/>
                </a:lnTo>
                <a:lnTo>
                  <a:pt x="879157" y="76959"/>
                </a:lnTo>
                <a:lnTo>
                  <a:pt x="775212" y="153917"/>
                </a:lnTo>
                <a:lnTo>
                  <a:pt x="775212" y="115438"/>
                </a:lnTo>
                <a:lnTo>
                  <a:pt x="0" y="67813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箭头: 右 32">
            <a:extLst>
              <a:ext uri="{FF2B5EF4-FFF2-40B4-BE49-F238E27FC236}">
                <a16:creationId xmlns:a16="http://schemas.microsoft.com/office/drawing/2014/main" id="{B66F400A-A280-F71F-9424-D6600898E009}"/>
              </a:ext>
            </a:extLst>
          </p:cNvPr>
          <p:cNvSpPr/>
          <p:nvPr/>
        </p:nvSpPr>
        <p:spPr>
          <a:xfrm rot="19675021">
            <a:off x="4710900" y="2431088"/>
            <a:ext cx="1021938" cy="128230"/>
          </a:xfrm>
          <a:custGeom>
            <a:avLst/>
            <a:gdLst>
              <a:gd name="connsiteX0" fmla="*/ 0 w 883920"/>
              <a:gd name="connsiteY0" fmla="*/ 38479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7" fmla="*/ 0 w 883920"/>
              <a:gd name="connsiteY7" fmla="*/ 38479 h 153917"/>
              <a:gd name="connsiteX0" fmla="*/ 0 w 883920"/>
              <a:gd name="connsiteY0" fmla="*/ 1154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0" fmla="*/ 0 w 883920"/>
              <a:gd name="connsiteY0" fmla="*/ 900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90038 h 153917"/>
              <a:gd name="connsiteX0" fmla="*/ 0 w 879157"/>
              <a:gd name="connsiteY0" fmla="*/ 67813 h 153917"/>
              <a:gd name="connsiteX1" fmla="*/ 775212 w 879157"/>
              <a:gd name="connsiteY1" fmla="*/ 38479 h 153917"/>
              <a:gd name="connsiteX2" fmla="*/ 775212 w 879157"/>
              <a:gd name="connsiteY2" fmla="*/ 0 h 153917"/>
              <a:gd name="connsiteX3" fmla="*/ 879157 w 879157"/>
              <a:gd name="connsiteY3" fmla="*/ 76959 h 153917"/>
              <a:gd name="connsiteX4" fmla="*/ 775212 w 879157"/>
              <a:gd name="connsiteY4" fmla="*/ 153917 h 153917"/>
              <a:gd name="connsiteX5" fmla="*/ 775212 w 879157"/>
              <a:gd name="connsiteY5" fmla="*/ 115438 h 153917"/>
              <a:gd name="connsiteX6" fmla="*/ 0 w 879157"/>
              <a:gd name="connsiteY6" fmla="*/ 67813 h 15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157" h="153917">
                <a:moveTo>
                  <a:pt x="0" y="67813"/>
                </a:moveTo>
                <a:lnTo>
                  <a:pt x="775212" y="38479"/>
                </a:lnTo>
                <a:lnTo>
                  <a:pt x="775212" y="0"/>
                </a:lnTo>
                <a:lnTo>
                  <a:pt x="879157" y="76959"/>
                </a:lnTo>
                <a:lnTo>
                  <a:pt x="775212" y="153917"/>
                </a:lnTo>
                <a:lnTo>
                  <a:pt x="775212" y="115438"/>
                </a:lnTo>
                <a:lnTo>
                  <a:pt x="0" y="67813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B392370-A64B-7408-1FA2-0ED199D688D1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8138792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CFL-reachability work?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 CFL-reachability algorithm.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3AD5BC6-6BFA-1CA8-7F96-30450567ED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828813"/>
      </p:ext>
    </p:extLst>
  </p:cSld>
  <p:clrMapOvr>
    <a:masterClrMapping/>
  </p:clrMapOvr>
  <p:transition spd="med" advTm="130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/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5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/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4D1A59-F3CD-BA90-6EF9-B553767134E6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/>
              <p:nvPr/>
            </p:nvSpPr>
            <p:spPr>
              <a:xfrm>
                <a:off x="3327939" y="2694469"/>
                <a:ext cx="1212766" cy="423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groupCh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39" y="2694469"/>
                <a:ext cx="1212766" cy="423127"/>
              </a:xfrm>
              <a:prstGeom prst="rect">
                <a:avLst/>
              </a:prstGeom>
              <a:blipFill>
                <a:blip r:embed="rId7"/>
                <a:stretch>
                  <a:fillRect b="-449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52E33F-14DE-AE56-380D-8E7BA44D57EF}"/>
              </a:ext>
            </a:extLst>
          </p:cNvPr>
          <p:cNvSpPr txBox="1">
            <a:spLocks/>
          </p:cNvSpPr>
          <p:nvPr/>
        </p:nvSpPr>
        <p:spPr>
          <a:xfrm>
            <a:off x="707620" y="286031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successors: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49F94-0B1A-58AE-3461-D4EC5D13E0A1}"/>
              </a:ext>
            </a:extLst>
          </p:cNvPr>
          <p:cNvSpPr txBox="1"/>
          <p:nvPr/>
        </p:nvSpPr>
        <p:spPr>
          <a:xfrm>
            <a:off x="3465444" y="3117596"/>
            <a:ext cx="70948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cs typeface="Calibri"/>
                <a:sym typeface="Calibri"/>
              </a:rPr>
              <a:t>Discard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cs typeface="Calibri"/>
              <a:sym typeface="Calibri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2D2C5FE-B65D-8B1F-FE12-4FD198463CF2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8138792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CFL-reachability work?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 CFL-reachability algorithm.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5E8696D-B294-5712-A207-E4B0B1D4B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2283"/>
      </p:ext>
    </p:extLst>
  </p:cSld>
  <p:clrMapOvr>
    <a:masterClrMapping/>
  </p:clrMapOvr>
  <p:transition spd="med" advTm="86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endParaRPr lang="en-AU" cap="none" dirty="0"/>
          </a:p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/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/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4D1A59-F3CD-BA90-6EF9-B553767134E6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52E33F-14DE-AE56-380D-8E7BA44D57EF}"/>
              </a:ext>
            </a:extLst>
          </p:cNvPr>
          <p:cNvSpPr txBox="1">
            <a:spLocks/>
          </p:cNvSpPr>
          <p:nvPr/>
        </p:nvSpPr>
        <p:spPr>
          <a:xfrm>
            <a:off x="707619" y="2860313"/>
            <a:ext cx="1767661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predecessors: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DD02FE5-2E73-548C-8FAD-43D79FC57B71}"/>
                  </a:ext>
                </a:extLst>
              </p:cNvPr>
              <p:cNvSpPr txBox="1"/>
              <p:nvPr/>
            </p:nvSpPr>
            <p:spPr>
              <a:xfrm>
                <a:off x="3459162" y="2004176"/>
                <a:ext cx="650112" cy="4040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DD02FE5-2E73-548C-8FAD-43D79FC5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162" y="2004176"/>
                <a:ext cx="650112" cy="404019"/>
              </a:xfrm>
              <a:prstGeom prst="rect">
                <a:avLst/>
              </a:prstGeom>
              <a:blipFill>
                <a:blip r:embed="rId8"/>
                <a:stretch>
                  <a:fillRect r="-43925" b="-348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34D616-E0F9-A4F4-8F41-3780B463A449}"/>
                  </a:ext>
                </a:extLst>
              </p:cNvPr>
              <p:cNvSpPr txBox="1"/>
              <p:nvPr/>
            </p:nvSpPr>
            <p:spPr>
              <a:xfrm>
                <a:off x="3047592" y="2473994"/>
                <a:ext cx="1532276" cy="619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∀</m:t>
                      </m: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𝑘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∷=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lit/>
                        </m:rP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34D616-E0F9-A4F4-8F41-3780B463A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92" y="2473994"/>
                <a:ext cx="1532276" cy="619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5CEE419-58A2-F21B-2418-8D402AF54A25}"/>
                  </a:ext>
                </a:extLst>
              </p:cNvPr>
              <p:cNvSpPr txBox="1"/>
              <p:nvPr/>
            </p:nvSpPr>
            <p:spPr>
              <a:xfrm>
                <a:off x="3490034" y="3102747"/>
                <a:ext cx="710384" cy="619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ctr"/>
                <a:r>
                  <a:rPr kumimoji="0" lang="en-US" altLang="zh-CN" sz="14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sym typeface="Calibri"/>
                  </a:rPr>
                  <a:t>derive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𝑘</m:t>
                          </m:r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groupCh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5CEE419-58A2-F21B-2418-8D402AF54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034" y="3102747"/>
                <a:ext cx="710384" cy="619463"/>
              </a:xfrm>
              <a:prstGeom prst="rect">
                <a:avLst/>
              </a:prstGeom>
              <a:blipFill>
                <a:blip r:embed="rId10"/>
                <a:stretch>
                  <a:fillRect t="-2941" r="-40517" b="-2156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3EE3BA-31E9-CD46-F4CA-4435C6A79C54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8138792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CFL-reachability work?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 CFL-reachability algorithm.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3A057DB-9EBE-092D-8F0D-0A99EE6CD8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3149209"/>
      </p:ext>
    </p:extLst>
  </p:cSld>
  <p:clrMapOvr>
    <a:masterClrMapping/>
  </p:clrMapOvr>
  <p:transition spd="med" advTm="295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/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/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4D1A59-F3CD-BA90-6EF9-B553767134E6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/>
              <p:nvPr/>
            </p:nvSpPr>
            <p:spPr>
              <a:xfrm>
                <a:off x="3327939" y="2694469"/>
                <a:ext cx="1185130" cy="448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𝑘</m:t>
                          </m:r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groupCh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39" y="2694469"/>
                <a:ext cx="1185130" cy="448582"/>
              </a:xfrm>
              <a:prstGeom prst="rect">
                <a:avLst/>
              </a:prstGeom>
              <a:blipFill>
                <a:blip r:embed="rId8"/>
                <a:stretch>
                  <a:fillRect b="-364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32">
            <a:extLst>
              <a:ext uri="{FF2B5EF4-FFF2-40B4-BE49-F238E27FC236}">
                <a16:creationId xmlns:a16="http://schemas.microsoft.com/office/drawing/2014/main" id="{97306A57-166D-0CD6-9C4B-DCD28E231DED}"/>
              </a:ext>
            </a:extLst>
          </p:cNvPr>
          <p:cNvSpPr/>
          <p:nvPr/>
        </p:nvSpPr>
        <p:spPr>
          <a:xfrm rot="597720">
            <a:off x="5037564" y="3157685"/>
            <a:ext cx="1467570" cy="171836"/>
          </a:xfrm>
          <a:custGeom>
            <a:avLst/>
            <a:gdLst>
              <a:gd name="connsiteX0" fmla="*/ 0 w 883920"/>
              <a:gd name="connsiteY0" fmla="*/ 38479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7" fmla="*/ 0 w 883920"/>
              <a:gd name="connsiteY7" fmla="*/ 38479 h 153917"/>
              <a:gd name="connsiteX0" fmla="*/ 0 w 883920"/>
              <a:gd name="connsiteY0" fmla="*/ 1154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0" fmla="*/ 0 w 883920"/>
              <a:gd name="connsiteY0" fmla="*/ 900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90038 h 153917"/>
              <a:gd name="connsiteX0" fmla="*/ 0 w 879157"/>
              <a:gd name="connsiteY0" fmla="*/ 67813 h 153917"/>
              <a:gd name="connsiteX1" fmla="*/ 775212 w 879157"/>
              <a:gd name="connsiteY1" fmla="*/ 38479 h 153917"/>
              <a:gd name="connsiteX2" fmla="*/ 775212 w 879157"/>
              <a:gd name="connsiteY2" fmla="*/ 0 h 153917"/>
              <a:gd name="connsiteX3" fmla="*/ 879157 w 879157"/>
              <a:gd name="connsiteY3" fmla="*/ 76959 h 153917"/>
              <a:gd name="connsiteX4" fmla="*/ 775212 w 879157"/>
              <a:gd name="connsiteY4" fmla="*/ 153917 h 153917"/>
              <a:gd name="connsiteX5" fmla="*/ 775212 w 879157"/>
              <a:gd name="connsiteY5" fmla="*/ 115438 h 153917"/>
              <a:gd name="connsiteX6" fmla="*/ 0 w 879157"/>
              <a:gd name="connsiteY6" fmla="*/ 67813 h 15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157" h="153917">
                <a:moveTo>
                  <a:pt x="0" y="67813"/>
                </a:moveTo>
                <a:lnTo>
                  <a:pt x="775212" y="38479"/>
                </a:lnTo>
                <a:lnTo>
                  <a:pt x="775212" y="0"/>
                </a:lnTo>
                <a:lnTo>
                  <a:pt x="879157" y="76959"/>
                </a:lnTo>
                <a:lnTo>
                  <a:pt x="775212" y="153917"/>
                </a:lnTo>
                <a:lnTo>
                  <a:pt x="775212" y="115438"/>
                </a:lnTo>
                <a:lnTo>
                  <a:pt x="0" y="67813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箭头: 右 32">
            <a:extLst>
              <a:ext uri="{FF2B5EF4-FFF2-40B4-BE49-F238E27FC236}">
                <a16:creationId xmlns:a16="http://schemas.microsoft.com/office/drawing/2014/main" id="{B66F400A-A280-F71F-9424-D6600898E009}"/>
              </a:ext>
            </a:extLst>
          </p:cNvPr>
          <p:cNvSpPr/>
          <p:nvPr/>
        </p:nvSpPr>
        <p:spPr>
          <a:xfrm rot="19675021">
            <a:off x="4710900" y="2431088"/>
            <a:ext cx="1021938" cy="128230"/>
          </a:xfrm>
          <a:custGeom>
            <a:avLst/>
            <a:gdLst>
              <a:gd name="connsiteX0" fmla="*/ 0 w 883920"/>
              <a:gd name="connsiteY0" fmla="*/ 38479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7" fmla="*/ 0 w 883920"/>
              <a:gd name="connsiteY7" fmla="*/ 38479 h 153917"/>
              <a:gd name="connsiteX0" fmla="*/ 0 w 883920"/>
              <a:gd name="connsiteY0" fmla="*/ 1154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0" fmla="*/ 0 w 883920"/>
              <a:gd name="connsiteY0" fmla="*/ 900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90038 h 153917"/>
              <a:gd name="connsiteX0" fmla="*/ 0 w 879157"/>
              <a:gd name="connsiteY0" fmla="*/ 67813 h 153917"/>
              <a:gd name="connsiteX1" fmla="*/ 775212 w 879157"/>
              <a:gd name="connsiteY1" fmla="*/ 38479 h 153917"/>
              <a:gd name="connsiteX2" fmla="*/ 775212 w 879157"/>
              <a:gd name="connsiteY2" fmla="*/ 0 h 153917"/>
              <a:gd name="connsiteX3" fmla="*/ 879157 w 879157"/>
              <a:gd name="connsiteY3" fmla="*/ 76959 h 153917"/>
              <a:gd name="connsiteX4" fmla="*/ 775212 w 879157"/>
              <a:gd name="connsiteY4" fmla="*/ 153917 h 153917"/>
              <a:gd name="connsiteX5" fmla="*/ 775212 w 879157"/>
              <a:gd name="connsiteY5" fmla="*/ 115438 h 153917"/>
              <a:gd name="connsiteX6" fmla="*/ 0 w 879157"/>
              <a:gd name="connsiteY6" fmla="*/ 67813 h 15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157" h="153917">
                <a:moveTo>
                  <a:pt x="0" y="67813"/>
                </a:moveTo>
                <a:lnTo>
                  <a:pt x="775212" y="38479"/>
                </a:lnTo>
                <a:lnTo>
                  <a:pt x="775212" y="0"/>
                </a:lnTo>
                <a:lnTo>
                  <a:pt x="879157" y="76959"/>
                </a:lnTo>
                <a:lnTo>
                  <a:pt x="775212" y="153917"/>
                </a:lnTo>
                <a:lnTo>
                  <a:pt x="775212" y="115438"/>
                </a:lnTo>
                <a:lnTo>
                  <a:pt x="0" y="67813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4E6B8B-0BEE-FA0D-2BFB-E5B778C24AEE}"/>
              </a:ext>
            </a:extLst>
          </p:cNvPr>
          <p:cNvSpPr txBox="1">
            <a:spLocks/>
          </p:cNvSpPr>
          <p:nvPr/>
        </p:nvSpPr>
        <p:spPr>
          <a:xfrm>
            <a:off x="707619" y="2860313"/>
            <a:ext cx="1767661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predecessors: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31BEA29-0941-00F7-DFFE-A03FE228376C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8138792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CFL-reachability work?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 CFL-reachability algorithm.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ABD78C9-29DD-6B4E-8CC1-E40435D898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4854087"/>
      </p:ext>
    </p:extLst>
  </p:cSld>
  <p:clrMapOvr>
    <a:masterClrMapping/>
  </p:clrMapOvr>
  <p:transition spd="med" advTm="100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/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圆柱体 3">
                <a:extLst>
                  <a:ext uri="{FF2B5EF4-FFF2-40B4-BE49-F238E27FC236}">
                    <a16:creationId xmlns:a16="http://schemas.microsoft.com/office/drawing/2014/main" id="{4C6C71E8-751A-DACE-EF71-430CA9D5C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5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/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4D1A59-F3CD-BA90-6EF9-B553767134E6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/>
              <p:nvPr/>
            </p:nvSpPr>
            <p:spPr>
              <a:xfrm>
                <a:off x="3327939" y="2694469"/>
                <a:ext cx="1181924" cy="448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𝑘</m:t>
                          </m:r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groupCh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C5F6BB-EB80-510B-F338-02D3175D1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39" y="2694469"/>
                <a:ext cx="1181924" cy="448582"/>
              </a:xfrm>
              <a:prstGeom prst="rect">
                <a:avLst/>
              </a:prstGeom>
              <a:blipFill>
                <a:blip r:embed="rId7"/>
                <a:stretch>
                  <a:fillRect b="-364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9CA6EB-78FF-E757-D797-ED85E42F96CE}"/>
              </a:ext>
            </a:extLst>
          </p:cNvPr>
          <p:cNvSpPr txBox="1">
            <a:spLocks/>
          </p:cNvSpPr>
          <p:nvPr/>
        </p:nvSpPr>
        <p:spPr>
          <a:xfrm>
            <a:off x="707619" y="2860313"/>
            <a:ext cx="1767661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predecessors: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7E55E8-453F-79C2-F413-EC79911D1E6A}"/>
              </a:ext>
            </a:extLst>
          </p:cNvPr>
          <p:cNvSpPr txBox="1"/>
          <p:nvPr/>
        </p:nvSpPr>
        <p:spPr>
          <a:xfrm>
            <a:off x="3465444" y="3117596"/>
            <a:ext cx="70948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cs typeface="Calibri"/>
                <a:sym typeface="Calibri"/>
              </a:rPr>
              <a:t>Discard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cs typeface="Calibri"/>
              <a:sym typeface="Calibr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5F34C1-BB8E-82F5-58B9-3F545010D727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8138792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CFL-reachability work?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 CFL-reachability algorithm.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7974DFC-B5D0-694B-07FC-C66D50D7C3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37104"/>
      </p:ext>
    </p:extLst>
  </p:cSld>
  <p:clrMapOvr>
    <a:masterClrMapping/>
  </p:clrMapOvr>
  <p:transition spd="med" advTm="59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54202" y="309268"/>
            <a:ext cx="554038" cy="350662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4321172" cy="557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9CA6EB-78FF-E757-D797-ED85E42F96CE}"/>
              </a:ext>
            </a:extLst>
          </p:cNvPr>
          <p:cNvSpPr txBox="1">
            <a:spLocks/>
          </p:cNvSpPr>
          <p:nvPr/>
        </p:nvSpPr>
        <p:spPr>
          <a:xfrm>
            <a:off x="863829" y="1736363"/>
            <a:ext cx="7625367" cy="239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The complexity of Standard Algorithm of CFL-reachability is cubic in respect of graph size, . 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This makes the CFL-reachability solving inefficient in large size of input..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7A134-1366-109B-22A5-6707BA0B3596}"/>
              </a:ext>
            </a:extLst>
          </p:cNvPr>
          <p:cNvSpPr txBox="1"/>
          <p:nvPr/>
        </p:nvSpPr>
        <p:spPr>
          <a:xfrm>
            <a:off x="533400" y="1752600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8D8D7D1-8855-73E7-2808-AD3C77E3F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32682"/>
      </p:ext>
    </p:extLst>
  </p:cSld>
  <p:clrMapOvr>
    <a:masterClrMapping/>
  </p:clrMapOvr>
  <p:transition spd="med" advTm="201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54202" y="309268"/>
            <a:ext cx="554038" cy="350662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4321172" cy="557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Existing Works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9CA6EB-78FF-E757-D797-ED85E42F96CE}"/>
              </a:ext>
            </a:extLst>
          </p:cNvPr>
          <p:cNvSpPr txBox="1">
            <a:spLocks/>
          </p:cNvSpPr>
          <p:nvPr/>
        </p:nvSpPr>
        <p:spPr>
          <a:xfrm>
            <a:off x="863829" y="1736363"/>
            <a:ext cx="7625367" cy="239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361C-14C9-CAE7-6020-209215DFD294}"/>
              </a:ext>
            </a:extLst>
          </p:cNvPr>
          <p:cNvSpPr txBox="1">
            <a:spLocks/>
          </p:cNvSpPr>
          <p:nvPr/>
        </p:nvSpPr>
        <p:spPr>
          <a:xfrm>
            <a:off x="863828" y="1736363"/>
            <a:ext cx="7625367" cy="239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Incremental Analysis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Parallelism Analysis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Graph Simplification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Improved CFL-reachability Algorithm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205A0E4-EC92-3E98-BE6D-2C752050F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58905"/>
      </p:ext>
    </p:extLst>
  </p:cSld>
  <p:clrMapOvr>
    <a:masterClrMapping/>
  </p:clrMapOvr>
  <p:transition spd="med" advTm="15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Overview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12777" y="1133864"/>
            <a:ext cx="7770441" cy="287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6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Literature Review</a:t>
            </a: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i="0" u="none" strike="noStrike" baseline="0" dirty="0">
                <a:latin typeface="LinLibertineT"/>
              </a:rPr>
              <a:t>Our Work: Online Cycle Elimination (submitted to OOPS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LA 2023)</a:t>
            </a:r>
            <a:endParaRPr lang="en-US" altLang="zh-CN" sz="1600" b="0" i="0" u="none" strike="noStrike" baseline="0" dirty="0">
              <a:latin typeface="LinLibertineT"/>
            </a:endParaRP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i="0" u="none" strike="noStrike" baseline="0" dirty="0">
                <a:latin typeface="LinLibertineT"/>
              </a:rPr>
              <a:t>Future Work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36C8B27-9944-1B64-F66A-0F1BFE2E4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95443"/>
      </p:ext>
    </p:extLst>
  </p:cSld>
  <p:clrMapOvr>
    <a:masterClrMapping/>
  </p:clrMapOvr>
  <p:transition spd="med" advTm="304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54202" y="309268"/>
            <a:ext cx="554038" cy="350662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4321172" cy="557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Existing Works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9CA6EB-78FF-E757-D797-ED85E42F96CE}"/>
              </a:ext>
            </a:extLst>
          </p:cNvPr>
          <p:cNvSpPr txBox="1">
            <a:spLocks/>
          </p:cNvSpPr>
          <p:nvPr/>
        </p:nvSpPr>
        <p:spPr>
          <a:xfrm>
            <a:off x="863829" y="1736363"/>
            <a:ext cx="7625367" cy="239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361C-14C9-CAE7-6020-209215DFD294}"/>
              </a:ext>
            </a:extLst>
          </p:cNvPr>
          <p:cNvSpPr txBox="1">
            <a:spLocks/>
          </p:cNvSpPr>
          <p:nvPr/>
        </p:nvSpPr>
        <p:spPr>
          <a:xfrm>
            <a:off x="863828" y="1736363"/>
            <a:ext cx="7625367" cy="239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Graph Simplification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Reduce the size of graph and maintain same CFL-Reachability result.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Cycle Elimination 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Collapse the same elements in cycles and maintain same CFL-Reachability Result, but only limited to the stage before solving (</a:t>
            </a:r>
            <a:r>
              <a:rPr lang="en-US" sz="16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offline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AEAFC9-41DD-96B7-0005-FEE40EC6D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5568"/>
      </p:ext>
    </p:extLst>
  </p:cSld>
  <p:clrMapOvr>
    <a:masterClrMapping/>
  </p:clrMapOvr>
  <p:transition spd="med" advTm="333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54202" y="309268"/>
            <a:ext cx="554038" cy="350662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4"/>
            <a:ext cx="4321172" cy="557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Existing Works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9CA6EB-78FF-E757-D797-ED85E42F96CE}"/>
              </a:ext>
            </a:extLst>
          </p:cNvPr>
          <p:cNvSpPr txBox="1">
            <a:spLocks/>
          </p:cNvSpPr>
          <p:nvPr/>
        </p:nvSpPr>
        <p:spPr>
          <a:xfrm>
            <a:off x="863829" y="1736363"/>
            <a:ext cx="7625367" cy="239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361C-14C9-CAE7-6020-209215DFD294}"/>
              </a:ext>
            </a:extLst>
          </p:cNvPr>
          <p:cNvSpPr txBox="1">
            <a:spLocks/>
          </p:cNvSpPr>
          <p:nvPr/>
        </p:nvSpPr>
        <p:spPr>
          <a:xfrm>
            <a:off x="863828" y="1736363"/>
            <a:ext cx="7625367" cy="239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Equivalence relations could facilitate the merging of nodes/edges in a graph may not be apparent until dynamic CFL-Reachability is performed. 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There is a need for </a:t>
            </a:r>
            <a:r>
              <a:rPr lang="en-US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 graph simplification techniques for CFL-reachability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3E4E43D-1EB0-7C08-293B-C755AB937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8509"/>
      </p:ext>
    </p:extLst>
  </p:cSld>
  <p:clrMapOvr>
    <a:masterClrMapping/>
  </p:clrMapOvr>
  <p:transition spd="med" advTm="296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3"/>
            <a:ext cx="7811132" cy="286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 algn="just">
              <a:lnSpc>
                <a:spcPts val="22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ts val="22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Motivating Example</a:t>
            </a:r>
          </a:p>
          <a:p>
            <a:pPr marL="285750" indent="-285750" algn="just">
              <a:lnSpc>
                <a:spcPts val="22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Approach</a:t>
            </a:r>
          </a:p>
          <a:p>
            <a:pPr marL="285750" indent="-285750" algn="just">
              <a:lnSpc>
                <a:spcPts val="22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3A31EC-0C6B-7CEB-A3C3-AF93C0706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23864"/>
      </p:ext>
    </p:extLst>
  </p:cSld>
  <p:clrMapOvr>
    <a:masterClrMapping/>
  </p:clrMapOvr>
  <p:transition spd="med" advTm="124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3"/>
            <a:ext cx="7811132" cy="286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Motivating Example.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Standard solving: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43A050E-9A28-3A2F-D2DC-C6738A084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1" y="2063680"/>
            <a:ext cx="4698894" cy="19368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BFF63E-10BE-1D8E-A52D-E1A6BAEEED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46119"/>
      </p:ext>
    </p:extLst>
  </p:cSld>
  <p:clrMapOvr>
    <a:masterClrMapping/>
  </p:clrMapOvr>
  <p:transition spd="med" advTm="160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8" y="1133863"/>
                <a:ext cx="7811132" cy="28666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Motivating Example.</a:t>
                </a:r>
              </a:p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solving transforming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𝑮</m:t>
                    </m:r>
                  </m:oMath>
                </a14:m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𝑮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′</m:t>
                    </m:r>
                  </m:oMath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8" y="1133863"/>
                <a:ext cx="7811132" cy="2866637"/>
              </a:xfrm>
              <a:prstGeom prst="rect">
                <a:avLst/>
              </a:prstGeom>
              <a:blipFill>
                <a:blip r:embed="rId5"/>
                <a:stretch>
                  <a:fillRect l="-1623" t="-13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43A050E-9A28-3A2F-D2DC-C6738A08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8" y="2063680"/>
            <a:ext cx="4698894" cy="193682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5472474-CBCF-F798-3335-419FD9A3A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96" y="2063680"/>
            <a:ext cx="2680654" cy="194661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9E2E324-17A9-6CCD-0F1A-5175C54B5D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26531"/>
      </p:ext>
    </p:extLst>
  </p:cSld>
  <p:clrMapOvr>
    <a:masterClrMapping/>
  </p:clrMapOvr>
  <p:transition spd="med" advTm="270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3"/>
            <a:ext cx="7811132" cy="286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Motivating Example.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Three-step online cycle elimination solving: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02C4BB5-22D9-EDFE-44B2-5475B40A4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2" y="2207880"/>
            <a:ext cx="7772400" cy="146812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2FD808-4468-C39F-9B48-C72C05FD9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03249"/>
      </p:ext>
    </p:extLst>
  </p:cSld>
  <p:clrMapOvr>
    <a:masterClrMapping/>
  </p:clrMapOvr>
  <p:transition spd="med" advTm="191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3"/>
            <a:ext cx="7811132" cy="286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Motivating Example.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Three-step online cycle elimination solving: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6A94E2C-1FF4-249A-725D-AC3A56437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122303"/>
            <a:ext cx="7772400" cy="166782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52D555-73F1-5FFA-5AAA-6F33A8B0A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19906"/>
      </p:ext>
    </p:extLst>
  </p:cSld>
  <p:clrMapOvr>
    <a:masterClrMapping/>
  </p:clrMapOvr>
  <p:transition spd="med" advTm="248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3"/>
            <a:ext cx="7811132" cy="286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Motivating Example.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Three-step online cycle elimination solving: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65410C8-9055-D55C-4ABC-43027C104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2" y="2050277"/>
            <a:ext cx="7772400" cy="19593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1063C4-81E5-0A47-A8EF-B2532013E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66418"/>
      </p:ext>
    </p:extLst>
  </p:cSld>
  <p:clrMapOvr>
    <a:masterClrMapping/>
  </p:clrMapOvr>
  <p:transition spd="med" advTm="171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28018" y="1133863"/>
            <a:ext cx="7811132" cy="286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Motivating Example.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 with standard solving: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B903CDF-8CB5-4010-2B16-4DF4E9D77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64" y="1873884"/>
            <a:ext cx="6457872" cy="234831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594214B-8CBB-A6C8-2E8E-3A2F67D98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78155"/>
      </p:ext>
    </p:extLst>
  </p:cSld>
  <p:clrMapOvr>
    <a:masterClrMapping/>
  </p:clrMapOvr>
  <p:transition spd="med" advTm="324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𝑊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worklist holding the unprocessed edges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𝑠𝑡𝑒𝑝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𝑁𝐴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worklist holding the unprocessed edges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𝑁𝑜𝑛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𝑠𝑡𝑒𝑝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5"/>
                <a:stretch>
                  <a:fillRect l="-1684" t="-2174" b="-2681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4425463" y="1714877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463" y="1714877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393908" y="1110659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柱体 7">
                <a:extLst>
                  <a:ext uri="{FF2B5EF4-FFF2-40B4-BE49-F238E27FC236}">
                    <a16:creationId xmlns:a16="http://schemas.microsoft.com/office/drawing/2014/main" id="{DD260125-3BE2-1571-1039-8C682BD29B2C}"/>
                  </a:ext>
                </a:extLst>
              </p:cNvPr>
              <p:cNvSpPr/>
              <p:nvPr/>
            </p:nvSpPr>
            <p:spPr>
              <a:xfrm>
                <a:off x="5922777" y="1613230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8" name="圆柱体 7">
                <a:extLst>
                  <a:ext uri="{FF2B5EF4-FFF2-40B4-BE49-F238E27FC236}">
                    <a16:creationId xmlns:a16="http://schemas.microsoft.com/office/drawing/2014/main" id="{DD260125-3BE2-1571-1039-8C682BD29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777" y="1613230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柱体 7">
                <a:extLst>
                  <a:ext uri="{FF2B5EF4-FFF2-40B4-BE49-F238E27FC236}">
                    <a16:creationId xmlns:a16="http://schemas.microsoft.com/office/drawing/2014/main" id="{14D0EF22-EEA5-400D-2F32-553987BB596A}"/>
                  </a:ext>
                </a:extLst>
              </p:cNvPr>
              <p:cNvSpPr/>
              <p:nvPr/>
            </p:nvSpPr>
            <p:spPr>
              <a:xfrm>
                <a:off x="7073852" y="1613229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𝑵𝑨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9" name="圆柱体 7">
                <a:extLst>
                  <a:ext uri="{FF2B5EF4-FFF2-40B4-BE49-F238E27FC236}">
                    <a16:creationId xmlns:a16="http://schemas.microsoft.com/office/drawing/2014/main" id="{14D0EF22-EEA5-400D-2F32-553987BB5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52" y="1613229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8"/>
                <a:stretch>
                  <a:fillRect l="-6000"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D7B982-8E9F-C484-89B0-18577351C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3734"/>
      </p:ext>
    </p:extLst>
  </p:cSld>
  <p:clrMapOvr>
    <a:masterClrMapping/>
  </p:clrMapOvr>
  <p:transition spd="med" advTm="337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2116B-1378-9B96-338D-DDC42291A5D8}"/>
              </a:ext>
            </a:extLst>
          </p:cNvPr>
          <p:cNvSpPr txBox="1">
            <a:spLocks/>
          </p:cNvSpPr>
          <p:nvPr/>
        </p:nvSpPr>
        <p:spPr>
          <a:xfrm>
            <a:off x="612777" y="1133864"/>
            <a:ext cx="7770441" cy="287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6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What is CFL-reachability?</a:t>
            </a: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LinLibertineT"/>
              </a:rPr>
              <a:t>Performance limitation of CFL-reachability</a:t>
            </a:r>
            <a:endParaRPr lang="en-US" altLang="zh-CN" sz="1600" b="0" i="0" u="none" strike="noStrike" baseline="0" dirty="0">
              <a:latin typeface="LinLibertineT"/>
            </a:endParaRP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LinLibertineT"/>
              </a:rPr>
              <a:t>Existing Works</a:t>
            </a:r>
            <a:endParaRPr lang="en-US" altLang="zh-CN" sz="1600" b="0" i="0" u="none" strike="noStrike" baseline="0" dirty="0">
              <a:latin typeface="LinLibertineT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CBF4BE-2AE6-C3B6-5CAC-59F9AB677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3D65B-F62D-27A7-D518-125EA8FBB67B}"/>
              </a:ext>
            </a:extLst>
          </p:cNvPr>
          <p:cNvSpPr txBox="1"/>
          <p:nvPr/>
        </p:nvSpPr>
        <p:spPr>
          <a:xfrm>
            <a:off x="3419475" y="3895725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640487"/>
      </p:ext>
    </p:extLst>
  </p:cSld>
  <p:clrMapOvr>
    <a:masterClrMapping/>
  </p:clrMapOvr>
  <p:transition spd="med" advTm="347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29</a:t>
            </a:fld>
            <a:endParaRPr lang="zh-CN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29AE10B-019E-2977-C214-988AC113229B}"/>
              </a:ext>
            </a:extLst>
          </p:cNvPr>
          <p:cNvSpPr txBox="1">
            <a:spLocks/>
          </p:cNvSpPr>
          <p:nvPr/>
        </p:nvSpPr>
        <p:spPr>
          <a:xfrm>
            <a:off x="628016" y="1133863"/>
            <a:ext cx="7527155" cy="173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Approach.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terative-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poch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lgorithm(IEA):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56F850B-A55C-C65B-8616-6DE852B8CA07}"/>
              </a:ext>
            </a:extLst>
          </p:cNvPr>
          <p:cNvSpPr txBox="1">
            <a:spLocks/>
          </p:cNvSpPr>
          <p:nvPr/>
        </p:nvSpPr>
        <p:spPr>
          <a:xfrm>
            <a:off x="6872820" y="3791727"/>
            <a:ext cx="861692" cy="284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worklist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柱体 7">
                <a:extLst>
                  <a:ext uri="{FF2B5EF4-FFF2-40B4-BE49-F238E27FC236}">
                    <a16:creationId xmlns:a16="http://schemas.microsoft.com/office/drawing/2014/main" id="{DD260125-3BE2-1571-1039-8C682BD29B2C}"/>
                  </a:ext>
                </a:extLst>
              </p:cNvPr>
              <p:cNvSpPr/>
              <p:nvPr/>
            </p:nvSpPr>
            <p:spPr>
              <a:xfrm>
                <a:off x="7058724" y="3093238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8" name="圆柱体 7">
                <a:extLst>
                  <a:ext uri="{FF2B5EF4-FFF2-40B4-BE49-F238E27FC236}">
                    <a16:creationId xmlns:a16="http://schemas.microsoft.com/office/drawing/2014/main" id="{DD260125-3BE2-1571-1039-8C682BD29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724" y="3093238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4">
            <a:extLst>
              <a:ext uri="{FF2B5EF4-FFF2-40B4-BE49-F238E27FC236}">
                <a16:creationId xmlns:a16="http://schemas.microsoft.com/office/drawing/2014/main" id="{E8512B91-D9E6-7D24-50B1-28E681BC494D}"/>
              </a:ext>
            </a:extLst>
          </p:cNvPr>
          <p:cNvGrpSpPr/>
          <p:nvPr/>
        </p:nvGrpSpPr>
        <p:grpSpPr>
          <a:xfrm>
            <a:off x="6885397" y="2267726"/>
            <a:ext cx="1122765" cy="688414"/>
            <a:chOff x="6683376" y="2214563"/>
            <a:chExt cx="1122765" cy="688414"/>
          </a:xfrm>
        </p:grpSpPr>
        <p:sp>
          <p:nvSpPr>
            <p:cNvPr id="5" name="箭头: 下 23">
              <a:extLst>
                <a:ext uri="{FF2B5EF4-FFF2-40B4-BE49-F238E27FC236}">
                  <a16:creationId xmlns:a16="http://schemas.microsoft.com/office/drawing/2014/main" id="{EDD1D8D3-DCA3-15CC-470E-D54990558CD7}"/>
                </a:ext>
              </a:extLst>
            </p:cNvPr>
            <p:cNvSpPr/>
            <p:nvPr/>
          </p:nvSpPr>
          <p:spPr>
            <a:xfrm>
              <a:off x="6683376" y="2214563"/>
              <a:ext cx="533400" cy="688414"/>
            </a:xfrm>
            <a:custGeom>
              <a:avLst/>
              <a:gdLst>
                <a:gd name="connsiteX0" fmla="*/ 0 w 206375"/>
                <a:gd name="connsiteY0" fmla="*/ 576894 h 680081"/>
                <a:gd name="connsiteX1" fmla="*/ 51594 w 206375"/>
                <a:gd name="connsiteY1" fmla="*/ 576894 h 680081"/>
                <a:gd name="connsiteX2" fmla="*/ 51594 w 206375"/>
                <a:gd name="connsiteY2" fmla="*/ 0 h 680081"/>
                <a:gd name="connsiteX3" fmla="*/ 154781 w 206375"/>
                <a:gd name="connsiteY3" fmla="*/ 0 h 680081"/>
                <a:gd name="connsiteX4" fmla="*/ 154781 w 206375"/>
                <a:gd name="connsiteY4" fmla="*/ 576894 h 680081"/>
                <a:gd name="connsiteX5" fmla="*/ 206375 w 206375"/>
                <a:gd name="connsiteY5" fmla="*/ 576894 h 680081"/>
                <a:gd name="connsiteX6" fmla="*/ 103188 w 206375"/>
                <a:gd name="connsiteY6" fmla="*/ 680081 h 680081"/>
                <a:gd name="connsiteX7" fmla="*/ 0 w 206375"/>
                <a:gd name="connsiteY7" fmla="*/ 576894 h 680081"/>
                <a:gd name="connsiteX0" fmla="*/ 0 w 206375"/>
                <a:gd name="connsiteY0" fmla="*/ 576894 h 680081"/>
                <a:gd name="connsiteX1" fmla="*/ 51594 w 206375"/>
                <a:gd name="connsiteY1" fmla="*/ 576894 h 680081"/>
                <a:gd name="connsiteX2" fmla="*/ 51594 w 206375"/>
                <a:gd name="connsiteY2" fmla="*/ 0 h 680081"/>
                <a:gd name="connsiteX3" fmla="*/ 154781 w 206375"/>
                <a:gd name="connsiteY3" fmla="*/ 576894 h 680081"/>
                <a:gd name="connsiteX4" fmla="*/ 206375 w 206375"/>
                <a:gd name="connsiteY4" fmla="*/ 576894 h 680081"/>
                <a:gd name="connsiteX5" fmla="*/ 103188 w 206375"/>
                <a:gd name="connsiteY5" fmla="*/ 680081 h 680081"/>
                <a:gd name="connsiteX6" fmla="*/ 0 w 206375"/>
                <a:gd name="connsiteY6" fmla="*/ 576894 h 680081"/>
                <a:gd name="connsiteX0" fmla="*/ 229394 w 435769"/>
                <a:gd name="connsiteY0" fmla="*/ 534032 h 637219"/>
                <a:gd name="connsiteX1" fmla="*/ 280988 w 435769"/>
                <a:gd name="connsiteY1" fmla="*/ 534032 h 637219"/>
                <a:gd name="connsiteX2" fmla="*/ 0 w 435769"/>
                <a:gd name="connsiteY2" fmla="*/ 0 h 637219"/>
                <a:gd name="connsiteX3" fmla="*/ 384175 w 435769"/>
                <a:gd name="connsiteY3" fmla="*/ 534032 h 637219"/>
                <a:gd name="connsiteX4" fmla="*/ 435769 w 435769"/>
                <a:gd name="connsiteY4" fmla="*/ 534032 h 637219"/>
                <a:gd name="connsiteX5" fmla="*/ 332582 w 435769"/>
                <a:gd name="connsiteY5" fmla="*/ 637219 h 637219"/>
                <a:gd name="connsiteX6" fmla="*/ 229394 w 435769"/>
                <a:gd name="connsiteY6" fmla="*/ 534032 h 637219"/>
                <a:gd name="connsiteX0" fmla="*/ 246856 w 453231"/>
                <a:gd name="connsiteY0" fmla="*/ 543557 h 646744"/>
                <a:gd name="connsiteX1" fmla="*/ 298450 w 453231"/>
                <a:gd name="connsiteY1" fmla="*/ 543557 h 646744"/>
                <a:gd name="connsiteX2" fmla="*/ 0 w 453231"/>
                <a:gd name="connsiteY2" fmla="*/ 0 h 646744"/>
                <a:gd name="connsiteX3" fmla="*/ 401637 w 453231"/>
                <a:gd name="connsiteY3" fmla="*/ 543557 h 646744"/>
                <a:gd name="connsiteX4" fmla="*/ 453231 w 453231"/>
                <a:gd name="connsiteY4" fmla="*/ 543557 h 646744"/>
                <a:gd name="connsiteX5" fmla="*/ 350044 w 453231"/>
                <a:gd name="connsiteY5" fmla="*/ 646744 h 646744"/>
                <a:gd name="connsiteX6" fmla="*/ 246856 w 453231"/>
                <a:gd name="connsiteY6" fmla="*/ 543557 h 646744"/>
                <a:gd name="connsiteX0" fmla="*/ 246856 w 453231"/>
                <a:gd name="connsiteY0" fmla="*/ 543557 h 686432"/>
                <a:gd name="connsiteX1" fmla="*/ 298450 w 453231"/>
                <a:gd name="connsiteY1" fmla="*/ 543557 h 686432"/>
                <a:gd name="connsiteX2" fmla="*/ 0 w 453231"/>
                <a:gd name="connsiteY2" fmla="*/ 0 h 686432"/>
                <a:gd name="connsiteX3" fmla="*/ 401637 w 453231"/>
                <a:gd name="connsiteY3" fmla="*/ 543557 h 686432"/>
                <a:gd name="connsiteX4" fmla="*/ 453231 w 453231"/>
                <a:gd name="connsiteY4" fmla="*/ 543557 h 686432"/>
                <a:gd name="connsiteX5" fmla="*/ 437356 w 453231"/>
                <a:gd name="connsiteY5" fmla="*/ 686432 h 686432"/>
                <a:gd name="connsiteX6" fmla="*/ 246856 w 453231"/>
                <a:gd name="connsiteY6" fmla="*/ 543557 h 686432"/>
                <a:gd name="connsiteX0" fmla="*/ 246856 w 453231"/>
                <a:gd name="connsiteY0" fmla="*/ 543557 h 686432"/>
                <a:gd name="connsiteX1" fmla="*/ 298450 w 453231"/>
                <a:gd name="connsiteY1" fmla="*/ 543557 h 686432"/>
                <a:gd name="connsiteX2" fmla="*/ 0 w 453231"/>
                <a:gd name="connsiteY2" fmla="*/ 0 h 686432"/>
                <a:gd name="connsiteX3" fmla="*/ 401637 w 453231"/>
                <a:gd name="connsiteY3" fmla="*/ 543557 h 686432"/>
                <a:gd name="connsiteX4" fmla="*/ 453231 w 453231"/>
                <a:gd name="connsiteY4" fmla="*/ 543557 h 686432"/>
                <a:gd name="connsiteX5" fmla="*/ 437356 w 453231"/>
                <a:gd name="connsiteY5" fmla="*/ 686432 h 686432"/>
                <a:gd name="connsiteX6" fmla="*/ 246856 w 453231"/>
                <a:gd name="connsiteY6" fmla="*/ 543557 h 686432"/>
                <a:gd name="connsiteX0" fmla="*/ 246856 w 453231"/>
                <a:gd name="connsiteY0" fmla="*/ 543557 h 686432"/>
                <a:gd name="connsiteX1" fmla="*/ 298450 w 453231"/>
                <a:gd name="connsiteY1" fmla="*/ 543557 h 686432"/>
                <a:gd name="connsiteX2" fmla="*/ 0 w 453231"/>
                <a:gd name="connsiteY2" fmla="*/ 0 h 686432"/>
                <a:gd name="connsiteX3" fmla="*/ 401637 w 453231"/>
                <a:gd name="connsiteY3" fmla="*/ 543557 h 686432"/>
                <a:gd name="connsiteX4" fmla="*/ 453231 w 453231"/>
                <a:gd name="connsiteY4" fmla="*/ 543557 h 686432"/>
                <a:gd name="connsiteX5" fmla="*/ 437356 w 453231"/>
                <a:gd name="connsiteY5" fmla="*/ 686432 h 686432"/>
                <a:gd name="connsiteX6" fmla="*/ 246856 w 453231"/>
                <a:gd name="connsiteY6" fmla="*/ 543557 h 686432"/>
                <a:gd name="connsiteX0" fmla="*/ 246856 w 453231"/>
                <a:gd name="connsiteY0" fmla="*/ 543557 h 699132"/>
                <a:gd name="connsiteX1" fmla="*/ 298450 w 453231"/>
                <a:gd name="connsiteY1" fmla="*/ 543557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46856 w 453231"/>
                <a:gd name="connsiteY6" fmla="*/ 543557 h 699132"/>
                <a:gd name="connsiteX0" fmla="*/ 246856 w 453231"/>
                <a:gd name="connsiteY0" fmla="*/ 543557 h 699132"/>
                <a:gd name="connsiteX1" fmla="*/ 298450 w 453231"/>
                <a:gd name="connsiteY1" fmla="*/ 543557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46856 w 453231"/>
                <a:gd name="connsiteY6" fmla="*/ 543557 h 699132"/>
                <a:gd name="connsiteX0" fmla="*/ 246856 w 453231"/>
                <a:gd name="connsiteY0" fmla="*/ 543557 h 699132"/>
                <a:gd name="connsiteX1" fmla="*/ 298450 w 453231"/>
                <a:gd name="connsiteY1" fmla="*/ 543557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46856 w 453231"/>
                <a:gd name="connsiteY6" fmla="*/ 543557 h 699132"/>
                <a:gd name="connsiteX0" fmla="*/ 268288 w 453231"/>
                <a:gd name="connsiteY0" fmla="*/ 592373 h 699132"/>
                <a:gd name="connsiteX1" fmla="*/ 298450 w 453231"/>
                <a:gd name="connsiteY1" fmla="*/ 543557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68288 w 453231"/>
                <a:gd name="connsiteY6" fmla="*/ 592373 h 699132"/>
                <a:gd name="connsiteX0" fmla="*/ 268288 w 453231"/>
                <a:gd name="connsiteY0" fmla="*/ 592373 h 699132"/>
                <a:gd name="connsiteX1" fmla="*/ 322263 w 453231"/>
                <a:gd name="connsiteY1" fmla="*/ 554272 h 699132"/>
                <a:gd name="connsiteX2" fmla="*/ 0 w 453231"/>
                <a:gd name="connsiteY2" fmla="*/ 0 h 699132"/>
                <a:gd name="connsiteX3" fmla="*/ 401637 w 453231"/>
                <a:gd name="connsiteY3" fmla="*/ 543557 h 699132"/>
                <a:gd name="connsiteX4" fmla="*/ 453231 w 453231"/>
                <a:gd name="connsiteY4" fmla="*/ 543557 h 699132"/>
                <a:gd name="connsiteX5" fmla="*/ 418306 w 453231"/>
                <a:gd name="connsiteY5" fmla="*/ 699132 h 699132"/>
                <a:gd name="connsiteX6" fmla="*/ 268288 w 453231"/>
                <a:gd name="connsiteY6" fmla="*/ 592373 h 699132"/>
                <a:gd name="connsiteX0" fmla="*/ 268288 w 453231"/>
                <a:gd name="connsiteY0" fmla="*/ 592373 h 700323"/>
                <a:gd name="connsiteX1" fmla="*/ 322263 w 453231"/>
                <a:gd name="connsiteY1" fmla="*/ 554272 h 700323"/>
                <a:gd name="connsiteX2" fmla="*/ 0 w 453231"/>
                <a:gd name="connsiteY2" fmla="*/ 0 h 700323"/>
                <a:gd name="connsiteX3" fmla="*/ 401637 w 453231"/>
                <a:gd name="connsiteY3" fmla="*/ 543557 h 700323"/>
                <a:gd name="connsiteX4" fmla="*/ 453231 w 453231"/>
                <a:gd name="connsiteY4" fmla="*/ 543557 h 700323"/>
                <a:gd name="connsiteX5" fmla="*/ 413543 w 453231"/>
                <a:gd name="connsiteY5" fmla="*/ 700323 h 700323"/>
                <a:gd name="connsiteX6" fmla="*/ 268288 w 453231"/>
                <a:gd name="connsiteY6" fmla="*/ 592373 h 700323"/>
                <a:gd name="connsiteX0" fmla="*/ 268288 w 453231"/>
                <a:gd name="connsiteY0" fmla="*/ 592373 h 701513"/>
                <a:gd name="connsiteX1" fmla="*/ 322263 w 453231"/>
                <a:gd name="connsiteY1" fmla="*/ 554272 h 701513"/>
                <a:gd name="connsiteX2" fmla="*/ 0 w 453231"/>
                <a:gd name="connsiteY2" fmla="*/ 0 h 701513"/>
                <a:gd name="connsiteX3" fmla="*/ 401637 w 453231"/>
                <a:gd name="connsiteY3" fmla="*/ 543557 h 701513"/>
                <a:gd name="connsiteX4" fmla="*/ 453231 w 453231"/>
                <a:gd name="connsiteY4" fmla="*/ 543557 h 701513"/>
                <a:gd name="connsiteX5" fmla="*/ 408781 w 453231"/>
                <a:gd name="connsiteY5" fmla="*/ 701513 h 701513"/>
                <a:gd name="connsiteX6" fmla="*/ 268288 w 453231"/>
                <a:gd name="connsiteY6" fmla="*/ 592373 h 701513"/>
                <a:gd name="connsiteX0" fmla="*/ 268288 w 453231"/>
                <a:gd name="connsiteY0" fmla="*/ 592373 h 701513"/>
                <a:gd name="connsiteX1" fmla="*/ 330597 w 453231"/>
                <a:gd name="connsiteY1" fmla="*/ 574512 h 701513"/>
                <a:gd name="connsiteX2" fmla="*/ 0 w 453231"/>
                <a:gd name="connsiteY2" fmla="*/ 0 h 701513"/>
                <a:gd name="connsiteX3" fmla="*/ 401637 w 453231"/>
                <a:gd name="connsiteY3" fmla="*/ 543557 h 701513"/>
                <a:gd name="connsiteX4" fmla="*/ 453231 w 453231"/>
                <a:gd name="connsiteY4" fmla="*/ 543557 h 701513"/>
                <a:gd name="connsiteX5" fmla="*/ 408781 w 453231"/>
                <a:gd name="connsiteY5" fmla="*/ 701513 h 701513"/>
                <a:gd name="connsiteX6" fmla="*/ 268288 w 453231"/>
                <a:gd name="connsiteY6" fmla="*/ 592373 h 701513"/>
                <a:gd name="connsiteX0" fmla="*/ 268288 w 453231"/>
                <a:gd name="connsiteY0" fmla="*/ 592373 h 701513"/>
                <a:gd name="connsiteX1" fmla="*/ 330597 w 453231"/>
                <a:gd name="connsiteY1" fmla="*/ 574512 h 701513"/>
                <a:gd name="connsiteX2" fmla="*/ 0 w 453231"/>
                <a:gd name="connsiteY2" fmla="*/ 0 h 701513"/>
                <a:gd name="connsiteX3" fmla="*/ 413543 w 453231"/>
                <a:gd name="connsiteY3" fmla="*/ 557845 h 701513"/>
                <a:gd name="connsiteX4" fmla="*/ 453231 w 453231"/>
                <a:gd name="connsiteY4" fmla="*/ 543557 h 701513"/>
                <a:gd name="connsiteX5" fmla="*/ 408781 w 453231"/>
                <a:gd name="connsiteY5" fmla="*/ 701513 h 701513"/>
                <a:gd name="connsiteX6" fmla="*/ 268288 w 453231"/>
                <a:gd name="connsiteY6" fmla="*/ 592373 h 701513"/>
                <a:gd name="connsiteX0" fmla="*/ 268288 w 453231"/>
                <a:gd name="connsiteY0" fmla="*/ 592373 h 706275"/>
                <a:gd name="connsiteX1" fmla="*/ 330597 w 453231"/>
                <a:gd name="connsiteY1" fmla="*/ 574512 h 706275"/>
                <a:gd name="connsiteX2" fmla="*/ 0 w 453231"/>
                <a:gd name="connsiteY2" fmla="*/ 0 h 706275"/>
                <a:gd name="connsiteX3" fmla="*/ 413543 w 453231"/>
                <a:gd name="connsiteY3" fmla="*/ 557845 h 706275"/>
                <a:gd name="connsiteX4" fmla="*/ 453231 w 453231"/>
                <a:gd name="connsiteY4" fmla="*/ 543557 h 706275"/>
                <a:gd name="connsiteX5" fmla="*/ 401278 w 453231"/>
                <a:gd name="connsiteY5" fmla="*/ 706275 h 706275"/>
                <a:gd name="connsiteX6" fmla="*/ 268288 w 453231"/>
                <a:gd name="connsiteY6" fmla="*/ 592373 h 706275"/>
                <a:gd name="connsiteX0" fmla="*/ 298303 w 483246"/>
                <a:gd name="connsiteY0" fmla="*/ 579673 h 693575"/>
                <a:gd name="connsiteX1" fmla="*/ 360612 w 483246"/>
                <a:gd name="connsiteY1" fmla="*/ 561812 h 693575"/>
                <a:gd name="connsiteX2" fmla="*/ 0 w 483246"/>
                <a:gd name="connsiteY2" fmla="*/ 0 h 693575"/>
                <a:gd name="connsiteX3" fmla="*/ 443558 w 483246"/>
                <a:gd name="connsiteY3" fmla="*/ 545145 h 693575"/>
                <a:gd name="connsiteX4" fmla="*/ 483246 w 483246"/>
                <a:gd name="connsiteY4" fmla="*/ 530857 h 693575"/>
                <a:gd name="connsiteX5" fmla="*/ 431293 w 483246"/>
                <a:gd name="connsiteY5" fmla="*/ 693575 h 693575"/>
                <a:gd name="connsiteX6" fmla="*/ 298303 w 483246"/>
                <a:gd name="connsiteY6" fmla="*/ 579673 h 693575"/>
                <a:gd name="connsiteX0" fmla="*/ 298303 w 504257"/>
                <a:gd name="connsiteY0" fmla="*/ 579673 h 693575"/>
                <a:gd name="connsiteX1" fmla="*/ 360612 w 504257"/>
                <a:gd name="connsiteY1" fmla="*/ 561812 h 693575"/>
                <a:gd name="connsiteX2" fmla="*/ 0 w 504257"/>
                <a:gd name="connsiteY2" fmla="*/ 0 h 693575"/>
                <a:gd name="connsiteX3" fmla="*/ 443558 w 504257"/>
                <a:gd name="connsiteY3" fmla="*/ 545145 h 693575"/>
                <a:gd name="connsiteX4" fmla="*/ 504257 w 504257"/>
                <a:gd name="connsiteY4" fmla="*/ 522920 h 693575"/>
                <a:gd name="connsiteX5" fmla="*/ 431293 w 504257"/>
                <a:gd name="connsiteY5" fmla="*/ 693575 h 693575"/>
                <a:gd name="connsiteX6" fmla="*/ 298303 w 504257"/>
                <a:gd name="connsiteY6" fmla="*/ 579673 h 693575"/>
                <a:gd name="connsiteX0" fmla="*/ 298303 w 504257"/>
                <a:gd name="connsiteY0" fmla="*/ 579673 h 693575"/>
                <a:gd name="connsiteX1" fmla="*/ 360612 w 504257"/>
                <a:gd name="connsiteY1" fmla="*/ 561812 h 693575"/>
                <a:gd name="connsiteX2" fmla="*/ 0 w 504257"/>
                <a:gd name="connsiteY2" fmla="*/ 0 h 693575"/>
                <a:gd name="connsiteX3" fmla="*/ 443558 w 504257"/>
                <a:gd name="connsiteY3" fmla="*/ 545145 h 693575"/>
                <a:gd name="connsiteX4" fmla="*/ 504257 w 504257"/>
                <a:gd name="connsiteY4" fmla="*/ 522920 h 693575"/>
                <a:gd name="connsiteX5" fmla="*/ 431293 w 504257"/>
                <a:gd name="connsiteY5" fmla="*/ 693575 h 693575"/>
                <a:gd name="connsiteX6" fmla="*/ 298303 w 504257"/>
                <a:gd name="connsiteY6" fmla="*/ 579673 h 693575"/>
                <a:gd name="connsiteX0" fmla="*/ 298303 w 504257"/>
                <a:gd name="connsiteY0" fmla="*/ 579673 h 693575"/>
                <a:gd name="connsiteX1" fmla="*/ 365115 w 504257"/>
                <a:gd name="connsiteY1" fmla="*/ 563399 h 693575"/>
                <a:gd name="connsiteX2" fmla="*/ 0 w 504257"/>
                <a:gd name="connsiteY2" fmla="*/ 0 h 693575"/>
                <a:gd name="connsiteX3" fmla="*/ 443558 w 504257"/>
                <a:gd name="connsiteY3" fmla="*/ 545145 h 693575"/>
                <a:gd name="connsiteX4" fmla="*/ 504257 w 504257"/>
                <a:gd name="connsiteY4" fmla="*/ 522920 h 693575"/>
                <a:gd name="connsiteX5" fmla="*/ 431293 w 504257"/>
                <a:gd name="connsiteY5" fmla="*/ 693575 h 693575"/>
                <a:gd name="connsiteX6" fmla="*/ 298303 w 504257"/>
                <a:gd name="connsiteY6" fmla="*/ 579673 h 693575"/>
                <a:gd name="connsiteX0" fmla="*/ 298303 w 504257"/>
                <a:gd name="connsiteY0" fmla="*/ 579673 h 693575"/>
                <a:gd name="connsiteX1" fmla="*/ 359112 w 504257"/>
                <a:gd name="connsiteY1" fmla="*/ 569749 h 693575"/>
                <a:gd name="connsiteX2" fmla="*/ 0 w 504257"/>
                <a:gd name="connsiteY2" fmla="*/ 0 h 693575"/>
                <a:gd name="connsiteX3" fmla="*/ 443558 w 504257"/>
                <a:gd name="connsiteY3" fmla="*/ 545145 h 693575"/>
                <a:gd name="connsiteX4" fmla="*/ 504257 w 504257"/>
                <a:gd name="connsiteY4" fmla="*/ 522920 h 693575"/>
                <a:gd name="connsiteX5" fmla="*/ 431293 w 504257"/>
                <a:gd name="connsiteY5" fmla="*/ 693575 h 693575"/>
                <a:gd name="connsiteX6" fmla="*/ 298303 w 504257"/>
                <a:gd name="connsiteY6" fmla="*/ 579673 h 693575"/>
                <a:gd name="connsiteX0" fmla="*/ 298303 w 504257"/>
                <a:gd name="connsiteY0" fmla="*/ 579673 h 687225"/>
                <a:gd name="connsiteX1" fmla="*/ 359112 w 504257"/>
                <a:gd name="connsiteY1" fmla="*/ 569749 h 687225"/>
                <a:gd name="connsiteX2" fmla="*/ 0 w 504257"/>
                <a:gd name="connsiteY2" fmla="*/ 0 h 687225"/>
                <a:gd name="connsiteX3" fmla="*/ 443558 w 504257"/>
                <a:gd name="connsiteY3" fmla="*/ 545145 h 687225"/>
                <a:gd name="connsiteX4" fmla="*/ 504257 w 504257"/>
                <a:gd name="connsiteY4" fmla="*/ 522920 h 687225"/>
                <a:gd name="connsiteX5" fmla="*/ 444800 w 504257"/>
                <a:gd name="connsiteY5" fmla="*/ 687225 h 687225"/>
                <a:gd name="connsiteX6" fmla="*/ 298303 w 504257"/>
                <a:gd name="connsiteY6" fmla="*/ 579673 h 687225"/>
                <a:gd name="connsiteX0" fmla="*/ 298303 w 504257"/>
                <a:gd name="connsiteY0" fmla="*/ 579673 h 690796"/>
                <a:gd name="connsiteX1" fmla="*/ 359112 w 504257"/>
                <a:gd name="connsiteY1" fmla="*/ 569749 h 690796"/>
                <a:gd name="connsiteX2" fmla="*/ 0 w 504257"/>
                <a:gd name="connsiteY2" fmla="*/ 0 h 690796"/>
                <a:gd name="connsiteX3" fmla="*/ 443558 w 504257"/>
                <a:gd name="connsiteY3" fmla="*/ 545145 h 690796"/>
                <a:gd name="connsiteX4" fmla="*/ 504257 w 504257"/>
                <a:gd name="connsiteY4" fmla="*/ 522920 h 690796"/>
                <a:gd name="connsiteX5" fmla="*/ 430168 w 504257"/>
                <a:gd name="connsiteY5" fmla="*/ 690796 h 690796"/>
                <a:gd name="connsiteX6" fmla="*/ 298303 w 504257"/>
                <a:gd name="connsiteY6" fmla="*/ 579673 h 690796"/>
                <a:gd name="connsiteX0" fmla="*/ 298303 w 504257"/>
                <a:gd name="connsiteY0" fmla="*/ 579673 h 688414"/>
                <a:gd name="connsiteX1" fmla="*/ 359112 w 504257"/>
                <a:gd name="connsiteY1" fmla="*/ 569749 h 688414"/>
                <a:gd name="connsiteX2" fmla="*/ 0 w 504257"/>
                <a:gd name="connsiteY2" fmla="*/ 0 h 688414"/>
                <a:gd name="connsiteX3" fmla="*/ 443558 w 504257"/>
                <a:gd name="connsiteY3" fmla="*/ 545145 h 688414"/>
                <a:gd name="connsiteX4" fmla="*/ 504257 w 504257"/>
                <a:gd name="connsiteY4" fmla="*/ 522920 h 688414"/>
                <a:gd name="connsiteX5" fmla="*/ 436921 w 504257"/>
                <a:gd name="connsiteY5" fmla="*/ 688414 h 688414"/>
                <a:gd name="connsiteX6" fmla="*/ 298303 w 504257"/>
                <a:gd name="connsiteY6" fmla="*/ 579673 h 688414"/>
                <a:gd name="connsiteX0" fmla="*/ 298303 w 504257"/>
                <a:gd name="connsiteY0" fmla="*/ 579673 h 688414"/>
                <a:gd name="connsiteX1" fmla="*/ 359112 w 504257"/>
                <a:gd name="connsiteY1" fmla="*/ 569749 h 688414"/>
                <a:gd name="connsiteX2" fmla="*/ 0 w 504257"/>
                <a:gd name="connsiteY2" fmla="*/ 0 h 688414"/>
                <a:gd name="connsiteX3" fmla="*/ 443558 w 504257"/>
                <a:gd name="connsiteY3" fmla="*/ 545145 h 688414"/>
                <a:gd name="connsiteX4" fmla="*/ 504257 w 504257"/>
                <a:gd name="connsiteY4" fmla="*/ 522920 h 688414"/>
                <a:gd name="connsiteX5" fmla="*/ 436921 w 504257"/>
                <a:gd name="connsiteY5" fmla="*/ 688414 h 688414"/>
                <a:gd name="connsiteX6" fmla="*/ 298303 w 504257"/>
                <a:gd name="connsiteY6" fmla="*/ 579673 h 688414"/>
                <a:gd name="connsiteX0" fmla="*/ 298303 w 504257"/>
                <a:gd name="connsiteY0" fmla="*/ 579673 h 688414"/>
                <a:gd name="connsiteX1" fmla="*/ 359112 w 504257"/>
                <a:gd name="connsiteY1" fmla="*/ 569749 h 688414"/>
                <a:gd name="connsiteX2" fmla="*/ 0 w 504257"/>
                <a:gd name="connsiteY2" fmla="*/ 0 h 688414"/>
                <a:gd name="connsiteX3" fmla="*/ 443558 w 504257"/>
                <a:gd name="connsiteY3" fmla="*/ 545145 h 688414"/>
                <a:gd name="connsiteX4" fmla="*/ 504257 w 504257"/>
                <a:gd name="connsiteY4" fmla="*/ 522920 h 688414"/>
                <a:gd name="connsiteX5" fmla="*/ 436921 w 504257"/>
                <a:gd name="connsiteY5" fmla="*/ 688414 h 688414"/>
                <a:gd name="connsiteX6" fmla="*/ 298303 w 504257"/>
                <a:gd name="connsiteY6" fmla="*/ 579673 h 688414"/>
                <a:gd name="connsiteX0" fmla="*/ 298303 w 504257"/>
                <a:gd name="connsiteY0" fmla="*/ 579673 h 688414"/>
                <a:gd name="connsiteX1" fmla="*/ 359112 w 504257"/>
                <a:gd name="connsiteY1" fmla="*/ 569749 h 688414"/>
                <a:gd name="connsiteX2" fmla="*/ 0 w 504257"/>
                <a:gd name="connsiteY2" fmla="*/ 0 h 688414"/>
                <a:gd name="connsiteX3" fmla="*/ 443558 w 504257"/>
                <a:gd name="connsiteY3" fmla="*/ 545145 h 688414"/>
                <a:gd name="connsiteX4" fmla="*/ 504257 w 504257"/>
                <a:gd name="connsiteY4" fmla="*/ 522920 h 688414"/>
                <a:gd name="connsiteX5" fmla="*/ 436921 w 504257"/>
                <a:gd name="connsiteY5" fmla="*/ 688414 h 688414"/>
                <a:gd name="connsiteX6" fmla="*/ 298303 w 504257"/>
                <a:gd name="connsiteY6" fmla="*/ 579673 h 68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257" h="688414">
                  <a:moveTo>
                    <a:pt x="298303" y="579673"/>
                  </a:moveTo>
                  <a:lnTo>
                    <a:pt x="359112" y="569749"/>
                  </a:lnTo>
                  <a:cubicBezTo>
                    <a:pt x="299316" y="355225"/>
                    <a:pt x="174208" y="164518"/>
                    <a:pt x="0" y="0"/>
                  </a:cubicBezTo>
                  <a:cubicBezTo>
                    <a:pt x="214782" y="128799"/>
                    <a:pt x="379330" y="311571"/>
                    <a:pt x="443558" y="545145"/>
                  </a:cubicBezTo>
                  <a:lnTo>
                    <a:pt x="504257" y="522920"/>
                  </a:lnTo>
                  <a:lnTo>
                    <a:pt x="436921" y="688414"/>
                  </a:lnTo>
                  <a:lnTo>
                    <a:pt x="298303" y="57967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3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28">
                  <a:extLst>
                    <a:ext uri="{FF2B5EF4-FFF2-40B4-BE49-F238E27FC236}">
                      <a16:creationId xmlns:a16="http://schemas.microsoft.com/office/drawing/2014/main" id="{EF568833-A02D-A220-D630-BB3749F8CAE6}"/>
                    </a:ext>
                  </a:extLst>
                </p:cNvPr>
                <p:cNvSpPr txBox="1"/>
                <p:nvPr/>
              </p:nvSpPr>
              <p:spPr>
                <a:xfrm>
                  <a:off x="7136601" y="2369061"/>
                  <a:ext cx="669540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355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∀</m:t>
                        </m:r>
                        <m:r>
                          <a:rPr kumimoji="0" lang="en-US" altLang="zh-CN" sz="1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𝑒</m:t>
                        </m:r>
                        <m:r>
                          <a:rPr kumimoji="0" lang="en-US" altLang="zh-CN" sz="1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∈</m:t>
                        </m:r>
                        <m:r>
                          <a:rPr kumimoji="0" lang="en-US" altLang="zh-CN" sz="1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𝐸</m:t>
                        </m:r>
                      </m:oMath>
                    </m:oMathPara>
                  </a14:m>
                  <a:endParaRPr kumimoji="0" lang="zh-CN" altLang="en-US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2D1C324-531B-313C-26CD-179BD02E8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6601" y="2369061"/>
                  <a:ext cx="669540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29">
                <a:extLst>
                  <a:ext uri="{FF2B5EF4-FFF2-40B4-BE49-F238E27FC236}">
                    <a16:creationId xmlns:a16="http://schemas.microsoft.com/office/drawing/2014/main" id="{E02CBA36-5E96-AC30-1F18-76401AA8CF6B}"/>
                  </a:ext>
                </a:extLst>
              </p:cNvPr>
              <p:cNvSpPr txBox="1"/>
              <p:nvPr/>
            </p:nvSpPr>
            <p:spPr>
              <a:xfrm>
                <a:off x="2605290" y="2900476"/>
                <a:ext cx="1111713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sz="1400" dirty="0"/>
              </a:p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∀</m:t>
                      </m: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𝑋</m:t>
                      </m: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∷=</m:t>
                      </m:r>
                      <m:r>
                        <m:rPr>
                          <m:sty m:val="p"/>
                        </m:rP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ε</m:t>
                      </m: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∈</m:t>
                      </m: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𝑃</m:t>
                      </m:r>
                    </m:oMath>
                  </m:oMathPara>
                </a14:m>
                <a:endPara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7" name="文本框 29">
                <a:extLst>
                  <a:ext uri="{FF2B5EF4-FFF2-40B4-BE49-F238E27FC236}">
                    <a16:creationId xmlns:a16="http://schemas.microsoft.com/office/drawing/2014/main" id="{E02CBA36-5E96-AC30-1F18-76401AA8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90" y="2900476"/>
                <a:ext cx="1111713" cy="523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0">
                <a:extLst>
                  <a:ext uri="{FF2B5EF4-FFF2-40B4-BE49-F238E27FC236}">
                    <a16:creationId xmlns:a16="http://schemas.microsoft.com/office/drawing/2014/main" id="{3DBCE023-7114-6DC4-6ABD-E824BC8D9D42}"/>
                  </a:ext>
                </a:extLst>
              </p:cNvPr>
              <p:cNvSpPr txBox="1"/>
              <p:nvPr/>
            </p:nvSpPr>
            <p:spPr>
              <a:xfrm>
                <a:off x="3885973" y="2977002"/>
                <a:ext cx="1139220" cy="3892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kumimoji="0" lang="zh-CN" altLang="en-US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𝑒𝑟𝑖𝑣𝑒</m:t>
                          </m:r>
                        </m:e>
                      </m:groupChr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8" name="文本框 30">
                <a:extLst>
                  <a:ext uri="{FF2B5EF4-FFF2-40B4-BE49-F238E27FC236}">
                    <a16:creationId xmlns:a16="http://schemas.microsoft.com/office/drawing/2014/main" id="{3DBCE023-7114-6DC4-6ABD-E824BC8D9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973" y="2977002"/>
                <a:ext cx="1139220" cy="389272"/>
              </a:xfrm>
              <a:prstGeom prst="rect">
                <a:avLst/>
              </a:prstGeom>
              <a:blipFill>
                <a:blip r:embed="rId9"/>
                <a:stretch>
                  <a:fillRect b="-451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5">
            <a:extLst>
              <a:ext uri="{FF2B5EF4-FFF2-40B4-BE49-F238E27FC236}">
                <a16:creationId xmlns:a16="http://schemas.microsoft.com/office/drawing/2014/main" id="{64438A87-B94D-AABC-FC58-E2D2DE0E64AC}"/>
              </a:ext>
            </a:extLst>
          </p:cNvPr>
          <p:cNvGrpSpPr/>
          <p:nvPr/>
        </p:nvGrpSpPr>
        <p:grpSpPr>
          <a:xfrm>
            <a:off x="5132092" y="2552514"/>
            <a:ext cx="1572546" cy="895206"/>
            <a:chOff x="4930071" y="2499351"/>
            <a:chExt cx="1572546" cy="895206"/>
          </a:xfrm>
        </p:grpSpPr>
        <p:sp>
          <p:nvSpPr>
            <p:cNvPr id="10" name="箭头: 右 32">
              <a:extLst>
                <a:ext uri="{FF2B5EF4-FFF2-40B4-BE49-F238E27FC236}">
                  <a16:creationId xmlns:a16="http://schemas.microsoft.com/office/drawing/2014/main" id="{24BC6ADB-3DB0-842C-048E-0AD81BCB2C5C}"/>
                </a:ext>
              </a:extLst>
            </p:cNvPr>
            <p:cNvSpPr/>
            <p:nvPr/>
          </p:nvSpPr>
          <p:spPr>
            <a:xfrm rot="329382">
              <a:off x="5256826" y="3240640"/>
              <a:ext cx="1245791" cy="153917"/>
            </a:xfrm>
            <a:custGeom>
              <a:avLst/>
              <a:gdLst>
                <a:gd name="connsiteX0" fmla="*/ 0 w 883920"/>
                <a:gd name="connsiteY0" fmla="*/ 38479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115438 h 153917"/>
                <a:gd name="connsiteX7" fmla="*/ 0 w 883920"/>
                <a:gd name="connsiteY7" fmla="*/ 38479 h 153917"/>
                <a:gd name="connsiteX0" fmla="*/ 0 w 883920"/>
                <a:gd name="connsiteY0" fmla="*/ 115438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115438 h 153917"/>
                <a:gd name="connsiteX0" fmla="*/ 0 w 883920"/>
                <a:gd name="connsiteY0" fmla="*/ 90038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90038 h 153917"/>
                <a:gd name="connsiteX0" fmla="*/ 0 w 879157"/>
                <a:gd name="connsiteY0" fmla="*/ 67813 h 153917"/>
                <a:gd name="connsiteX1" fmla="*/ 775212 w 879157"/>
                <a:gd name="connsiteY1" fmla="*/ 38479 h 153917"/>
                <a:gd name="connsiteX2" fmla="*/ 775212 w 879157"/>
                <a:gd name="connsiteY2" fmla="*/ 0 h 153917"/>
                <a:gd name="connsiteX3" fmla="*/ 879157 w 879157"/>
                <a:gd name="connsiteY3" fmla="*/ 76959 h 153917"/>
                <a:gd name="connsiteX4" fmla="*/ 775212 w 879157"/>
                <a:gd name="connsiteY4" fmla="*/ 153917 h 153917"/>
                <a:gd name="connsiteX5" fmla="*/ 775212 w 879157"/>
                <a:gd name="connsiteY5" fmla="*/ 115438 h 153917"/>
                <a:gd name="connsiteX6" fmla="*/ 0 w 879157"/>
                <a:gd name="connsiteY6" fmla="*/ 67813 h 1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9157" h="153917">
                  <a:moveTo>
                    <a:pt x="0" y="67813"/>
                  </a:moveTo>
                  <a:lnTo>
                    <a:pt x="775212" y="38479"/>
                  </a:lnTo>
                  <a:lnTo>
                    <a:pt x="775212" y="0"/>
                  </a:lnTo>
                  <a:lnTo>
                    <a:pt x="879157" y="76959"/>
                  </a:lnTo>
                  <a:lnTo>
                    <a:pt x="775212" y="153917"/>
                  </a:lnTo>
                  <a:lnTo>
                    <a:pt x="775212" y="115438"/>
                  </a:lnTo>
                  <a:lnTo>
                    <a:pt x="0" y="678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3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箭头: 右 32">
              <a:extLst>
                <a:ext uri="{FF2B5EF4-FFF2-40B4-BE49-F238E27FC236}">
                  <a16:creationId xmlns:a16="http://schemas.microsoft.com/office/drawing/2014/main" id="{DB5A208B-F98A-C721-C4D2-9E9C6F212FB0}"/>
                </a:ext>
              </a:extLst>
            </p:cNvPr>
            <p:cNvSpPr/>
            <p:nvPr/>
          </p:nvSpPr>
          <p:spPr>
            <a:xfrm rot="19017033">
              <a:off x="4930071" y="2499351"/>
              <a:ext cx="880238" cy="153917"/>
            </a:xfrm>
            <a:custGeom>
              <a:avLst/>
              <a:gdLst>
                <a:gd name="connsiteX0" fmla="*/ 0 w 883920"/>
                <a:gd name="connsiteY0" fmla="*/ 38479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115438 h 153917"/>
                <a:gd name="connsiteX7" fmla="*/ 0 w 883920"/>
                <a:gd name="connsiteY7" fmla="*/ 38479 h 153917"/>
                <a:gd name="connsiteX0" fmla="*/ 0 w 883920"/>
                <a:gd name="connsiteY0" fmla="*/ 115438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115438 h 153917"/>
                <a:gd name="connsiteX0" fmla="*/ 0 w 883920"/>
                <a:gd name="connsiteY0" fmla="*/ 90038 h 153917"/>
                <a:gd name="connsiteX1" fmla="*/ 779975 w 883920"/>
                <a:gd name="connsiteY1" fmla="*/ 38479 h 153917"/>
                <a:gd name="connsiteX2" fmla="*/ 779975 w 883920"/>
                <a:gd name="connsiteY2" fmla="*/ 0 h 153917"/>
                <a:gd name="connsiteX3" fmla="*/ 883920 w 883920"/>
                <a:gd name="connsiteY3" fmla="*/ 76959 h 153917"/>
                <a:gd name="connsiteX4" fmla="*/ 779975 w 883920"/>
                <a:gd name="connsiteY4" fmla="*/ 153917 h 153917"/>
                <a:gd name="connsiteX5" fmla="*/ 779975 w 883920"/>
                <a:gd name="connsiteY5" fmla="*/ 115438 h 153917"/>
                <a:gd name="connsiteX6" fmla="*/ 0 w 883920"/>
                <a:gd name="connsiteY6" fmla="*/ 90038 h 153917"/>
                <a:gd name="connsiteX0" fmla="*/ 0 w 879157"/>
                <a:gd name="connsiteY0" fmla="*/ 67813 h 153917"/>
                <a:gd name="connsiteX1" fmla="*/ 775212 w 879157"/>
                <a:gd name="connsiteY1" fmla="*/ 38479 h 153917"/>
                <a:gd name="connsiteX2" fmla="*/ 775212 w 879157"/>
                <a:gd name="connsiteY2" fmla="*/ 0 h 153917"/>
                <a:gd name="connsiteX3" fmla="*/ 879157 w 879157"/>
                <a:gd name="connsiteY3" fmla="*/ 76959 h 153917"/>
                <a:gd name="connsiteX4" fmla="*/ 775212 w 879157"/>
                <a:gd name="connsiteY4" fmla="*/ 153917 h 153917"/>
                <a:gd name="connsiteX5" fmla="*/ 775212 w 879157"/>
                <a:gd name="connsiteY5" fmla="*/ 115438 h 153917"/>
                <a:gd name="connsiteX6" fmla="*/ 0 w 879157"/>
                <a:gd name="connsiteY6" fmla="*/ 67813 h 1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9157" h="153917">
                  <a:moveTo>
                    <a:pt x="0" y="67813"/>
                  </a:moveTo>
                  <a:lnTo>
                    <a:pt x="775212" y="38479"/>
                  </a:lnTo>
                  <a:lnTo>
                    <a:pt x="775212" y="0"/>
                  </a:lnTo>
                  <a:lnTo>
                    <a:pt x="879157" y="76959"/>
                  </a:lnTo>
                  <a:lnTo>
                    <a:pt x="775212" y="153917"/>
                  </a:lnTo>
                  <a:lnTo>
                    <a:pt x="775212" y="115438"/>
                  </a:lnTo>
                  <a:lnTo>
                    <a:pt x="0" y="678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3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1365E74-3BE5-CAD4-BE9A-003FA46B0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23207"/>
      </p:ext>
    </p:extLst>
  </p:cSld>
  <p:clrMapOvr>
    <a:masterClrMapping/>
  </p:clrMapOvr>
  <p:transition spd="med" advTm="199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𝑆𝑡𝑒𝑝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5"/>
                <a:stretch>
                  <a:fillRect l="-1684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/>
              <p:nvPr/>
            </p:nvSpPr>
            <p:spPr>
              <a:xfrm>
                <a:off x="7012870" y="3103034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870" y="3103034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弧形 7">
            <a:extLst>
              <a:ext uri="{FF2B5EF4-FFF2-40B4-BE49-F238E27FC236}">
                <a16:creationId xmlns:a16="http://schemas.microsoft.com/office/drawing/2014/main" id="{D5379BBE-184A-58B9-9ED7-C62BB0EBDF35}"/>
              </a:ext>
            </a:extLst>
          </p:cNvPr>
          <p:cNvSpPr/>
          <p:nvPr/>
        </p:nvSpPr>
        <p:spPr>
          <a:xfrm flipH="1">
            <a:off x="3908139" y="3865030"/>
            <a:ext cx="3428997" cy="519348"/>
          </a:xfrm>
          <a:prstGeom prst="curvedUpArrow">
            <a:avLst>
              <a:gd name="adj1" fmla="val 12527"/>
              <a:gd name="adj2" fmla="val 31024"/>
              <a:gd name="adj3" fmla="val 19153"/>
            </a:avLst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6">
                <a:extLst>
                  <a:ext uri="{FF2B5EF4-FFF2-40B4-BE49-F238E27FC236}">
                    <a16:creationId xmlns:a16="http://schemas.microsoft.com/office/drawing/2014/main" id="{1A5AF8B0-33F2-A798-8E9D-8B9D8B036568}"/>
                  </a:ext>
                </a:extLst>
              </p:cNvPr>
              <p:cNvSpPr txBox="1"/>
              <p:nvPr/>
            </p:nvSpPr>
            <p:spPr>
              <a:xfrm>
                <a:off x="3572810" y="3265573"/>
                <a:ext cx="732057" cy="448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9" name="文本框 6">
                <a:extLst>
                  <a:ext uri="{FF2B5EF4-FFF2-40B4-BE49-F238E27FC236}">
                    <a16:creationId xmlns:a16="http://schemas.microsoft.com/office/drawing/2014/main" id="{1A5AF8B0-33F2-A798-8E9D-8B9D8B036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10" y="3265573"/>
                <a:ext cx="732057" cy="448582"/>
              </a:xfrm>
              <a:prstGeom prst="rect">
                <a:avLst/>
              </a:prstGeom>
              <a:blipFill>
                <a:blip r:embed="rId8"/>
                <a:stretch>
                  <a:fillRect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BCECE9-6653-551A-5C1D-D6AAD28C8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27204"/>
      </p:ext>
    </p:extLst>
  </p:cSld>
  <p:clrMapOvr>
    <a:masterClrMapping/>
  </p:clrMapOvr>
  <p:transition spd="med" advTm="119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𝑆𝑡𝑒𝑝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6"/>
                <a:stretch>
                  <a:fillRect l="-1684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/>
              <p:nvPr/>
            </p:nvSpPr>
            <p:spPr>
              <a:xfrm>
                <a:off x="7193479" y="2588591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479" y="2588591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8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6">
                <a:extLst>
                  <a:ext uri="{FF2B5EF4-FFF2-40B4-BE49-F238E27FC236}">
                    <a16:creationId xmlns:a16="http://schemas.microsoft.com/office/drawing/2014/main" id="{A2448DA3-119D-7237-F121-4E411717A8B2}"/>
                  </a:ext>
                </a:extLst>
              </p:cNvPr>
              <p:cNvSpPr txBox="1"/>
              <p:nvPr/>
            </p:nvSpPr>
            <p:spPr>
              <a:xfrm>
                <a:off x="3330849" y="3152027"/>
                <a:ext cx="650112" cy="4040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" name="文本框 6">
                <a:extLst>
                  <a:ext uri="{FF2B5EF4-FFF2-40B4-BE49-F238E27FC236}">
                    <a16:creationId xmlns:a16="http://schemas.microsoft.com/office/drawing/2014/main" id="{A2448DA3-119D-7237-F121-4E411717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849" y="3152027"/>
                <a:ext cx="650112" cy="404019"/>
              </a:xfrm>
              <a:prstGeom prst="rect">
                <a:avLst/>
              </a:prstGeom>
              <a:blipFill>
                <a:blip r:embed="rId9"/>
                <a:stretch>
                  <a:fillRect b="-34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8">
                <a:extLst>
                  <a:ext uri="{FF2B5EF4-FFF2-40B4-BE49-F238E27FC236}">
                    <a16:creationId xmlns:a16="http://schemas.microsoft.com/office/drawing/2014/main" id="{C265CAEB-11F3-6FE6-9BD2-56932711324F}"/>
                  </a:ext>
                </a:extLst>
              </p:cNvPr>
              <p:cNvSpPr txBox="1"/>
              <p:nvPr/>
            </p:nvSpPr>
            <p:spPr>
              <a:xfrm>
                <a:off x="3014973" y="2323247"/>
                <a:ext cx="1557027" cy="619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∀</m:t>
                      </m: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𝑗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groupCh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CN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∷=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" name="文本框 8">
                <a:extLst>
                  <a:ext uri="{FF2B5EF4-FFF2-40B4-BE49-F238E27FC236}">
                    <a16:creationId xmlns:a16="http://schemas.microsoft.com/office/drawing/2014/main" id="{C265CAEB-11F3-6FE6-9BD2-569327113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973" y="2323247"/>
                <a:ext cx="1557027" cy="619463"/>
              </a:xfrm>
              <a:prstGeom prst="rect">
                <a:avLst/>
              </a:prstGeom>
              <a:blipFill>
                <a:blip r:embed="rId10"/>
                <a:stretch>
                  <a:fillRect r="-813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9">
                <a:extLst>
                  <a:ext uri="{FF2B5EF4-FFF2-40B4-BE49-F238E27FC236}">
                    <a16:creationId xmlns:a16="http://schemas.microsoft.com/office/drawing/2014/main" id="{8E49FB3B-5A24-B2DD-855E-FA617FC8FC1E}"/>
                  </a:ext>
                </a:extLst>
              </p:cNvPr>
              <p:cNvSpPr txBox="1"/>
              <p:nvPr/>
            </p:nvSpPr>
            <p:spPr>
              <a:xfrm>
                <a:off x="2428738" y="3080854"/>
                <a:ext cx="2454335" cy="5972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/>
                <a:r>
                  <a:rPr kumimoji="0" lang="en-US" altLang="zh-CN" sz="14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sym typeface="Calibri"/>
                  </a:rPr>
                  <a:t>derive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groupCh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" name="文本框 9">
                <a:extLst>
                  <a:ext uri="{FF2B5EF4-FFF2-40B4-BE49-F238E27FC236}">
                    <a16:creationId xmlns:a16="http://schemas.microsoft.com/office/drawing/2014/main" id="{8E49FB3B-5A24-B2DD-855E-FA617FC8F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38" y="3080854"/>
                <a:ext cx="2454335" cy="597213"/>
              </a:xfrm>
              <a:prstGeom prst="rect">
                <a:avLst/>
              </a:prstGeom>
              <a:blipFill>
                <a:blip r:embed="rId11"/>
                <a:stretch>
                  <a:fillRect t="-2083" b="-27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412695-0F53-E9C8-0DD3-A919898039AD}"/>
              </a:ext>
            </a:extLst>
          </p:cNvPr>
          <p:cNvSpPr txBox="1">
            <a:spLocks/>
          </p:cNvSpPr>
          <p:nvPr/>
        </p:nvSpPr>
        <p:spPr>
          <a:xfrm>
            <a:off x="675001" y="2709566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successors: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柱体 7">
                <a:extLst>
                  <a:ext uri="{FF2B5EF4-FFF2-40B4-BE49-F238E27FC236}">
                    <a16:creationId xmlns:a16="http://schemas.microsoft.com/office/drawing/2014/main" id="{1EAF29C0-5E25-555F-FD0D-9D263B3CBA20}"/>
                  </a:ext>
                </a:extLst>
              </p:cNvPr>
              <p:cNvSpPr/>
              <p:nvPr/>
            </p:nvSpPr>
            <p:spPr>
              <a:xfrm>
                <a:off x="5797346" y="3531240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𝑵𝑨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0" name="圆柱体 7">
                <a:extLst>
                  <a:ext uri="{FF2B5EF4-FFF2-40B4-BE49-F238E27FC236}">
                    <a16:creationId xmlns:a16="http://schemas.microsoft.com/office/drawing/2014/main" id="{1EAF29C0-5E25-555F-FD0D-9D263B3CB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46" y="3531240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12"/>
                <a:stretch>
                  <a:fillRect l="-6000"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E4A5634-BB62-C73C-D5E4-0832AE284C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6280923"/>
      </p:ext>
    </p:extLst>
  </p:cSld>
  <p:clrMapOvr>
    <a:masterClrMapping/>
  </p:clrMapOvr>
  <p:transition spd="med" advTm="177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93827E-7 L 3.61111E-6 -0.2388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𝑆𝑡𝑒𝑝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6"/>
                <a:stretch>
                  <a:fillRect l="-1684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/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8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412695-0F53-E9C8-0DD3-A919898039AD}"/>
              </a:ext>
            </a:extLst>
          </p:cNvPr>
          <p:cNvSpPr txBox="1">
            <a:spLocks/>
          </p:cNvSpPr>
          <p:nvPr/>
        </p:nvSpPr>
        <p:spPr>
          <a:xfrm>
            <a:off x="675001" y="2709566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successors: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9">
                <a:extLst>
                  <a:ext uri="{FF2B5EF4-FFF2-40B4-BE49-F238E27FC236}">
                    <a16:creationId xmlns:a16="http://schemas.microsoft.com/office/drawing/2014/main" id="{77AB5389-D50A-3F59-191B-1B146C2E85AE}"/>
                  </a:ext>
                </a:extLst>
              </p:cNvPr>
              <p:cNvSpPr txBox="1"/>
              <p:nvPr/>
            </p:nvSpPr>
            <p:spPr>
              <a:xfrm>
                <a:off x="3327939" y="2694469"/>
                <a:ext cx="1185707" cy="4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groupCh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8" name="文本框 9">
                <a:extLst>
                  <a:ext uri="{FF2B5EF4-FFF2-40B4-BE49-F238E27FC236}">
                    <a16:creationId xmlns:a16="http://schemas.microsoft.com/office/drawing/2014/main" id="{77AB5389-D50A-3F59-191B-1B146C2E8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39" y="2694469"/>
                <a:ext cx="1185707" cy="424410"/>
              </a:xfrm>
              <a:prstGeom prst="rect">
                <a:avLst/>
              </a:prstGeom>
              <a:blipFill>
                <a:blip r:embed="rId9"/>
                <a:stretch>
                  <a:fillRect b="-323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32">
            <a:extLst>
              <a:ext uri="{FF2B5EF4-FFF2-40B4-BE49-F238E27FC236}">
                <a16:creationId xmlns:a16="http://schemas.microsoft.com/office/drawing/2014/main" id="{730CEDDE-6AB6-9B26-B8E6-57126C98B20F}"/>
              </a:ext>
            </a:extLst>
          </p:cNvPr>
          <p:cNvSpPr/>
          <p:nvPr/>
        </p:nvSpPr>
        <p:spPr>
          <a:xfrm rot="2422361">
            <a:off x="4590670" y="3538172"/>
            <a:ext cx="1159266" cy="108981"/>
          </a:xfrm>
          <a:custGeom>
            <a:avLst/>
            <a:gdLst>
              <a:gd name="connsiteX0" fmla="*/ 0 w 883920"/>
              <a:gd name="connsiteY0" fmla="*/ 38479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7" fmla="*/ 0 w 883920"/>
              <a:gd name="connsiteY7" fmla="*/ 38479 h 153917"/>
              <a:gd name="connsiteX0" fmla="*/ 0 w 883920"/>
              <a:gd name="connsiteY0" fmla="*/ 1154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0" fmla="*/ 0 w 883920"/>
              <a:gd name="connsiteY0" fmla="*/ 900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90038 h 153917"/>
              <a:gd name="connsiteX0" fmla="*/ 0 w 879157"/>
              <a:gd name="connsiteY0" fmla="*/ 67813 h 153917"/>
              <a:gd name="connsiteX1" fmla="*/ 775212 w 879157"/>
              <a:gd name="connsiteY1" fmla="*/ 38479 h 153917"/>
              <a:gd name="connsiteX2" fmla="*/ 775212 w 879157"/>
              <a:gd name="connsiteY2" fmla="*/ 0 h 153917"/>
              <a:gd name="connsiteX3" fmla="*/ 879157 w 879157"/>
              <a:gd name="connsiteY3" fmla="*/ 76959 h 153917"/>
              <a:gd name="connsiteX4" fmla="*/ 775212 w 879157"/>
              <a:gd name="connsiteY4" fmla="*/ 153917 h 153917"/>
              <a:gd name="connsiteX5" fmla="*/ 775212 w 879157"/>
              <a:gd name="connsiteY5" fmla="*/ 115438 h 153917"/>
              <a:gd name="connsiteX6" fmla="*/ 0 w 879157"/>
              <a:gd name="connsiteY6" fmla="*/ 67813 h 15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157" h="153917">
                <a:moveTo>
                  <a:pt x="0" y="67813"/>
                </a:moveTo>
                <a:lnTo>
                  <a:pt x="775212" y="38479"/>
                </a:lnTo>
                <a:lnTo>
                  <a:pt x="775212" y="0"/>
                </a:lnTo>
                <a:lnTo>
                  <a:pt x="879157" y="76959"/>
                </a:lnTo>
                <a:lnTo>
                  <a:pt x="775212" y="153917"/>
                </a:lnTo>
                <a:lnTo>
                  <a:pt x="775212" y="115438"/>
                </a:lnTo>
                <a:lnTo>
                  <a:pt x="0" y="67813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箭头: 右 32">
            <a:extLst>
              <a:ext uri="{FF2B5EF4-FFF2-40B4-BE49-F238E27FC236}">
                <a16:creationId xmlns:a16="http://schemas.microsoft.com/office/drawing/2014/main" id="{5A9BB045-91BA-66DA-9A29-B2EF5A358281}"/>
              </a:ext>
            </a:extLst>
          </p:cNvPr>
          <p:cNvSpPr/>
          <p:nvPr/>
        </p:nvSpPr>
        <p:spPr>
          <a:xfrm rot="19675021">
            <a:off x="4710900" y="2431088"/>
            <a:ext cx="1021938" cy="128230"/>
          </a:xfrm>
          <a:custGeom>
            <a:avLst/>
            <a:gdLst>
              <a:gd name="connsiteX0" fmla="*/ 0 w 883920"/>
              <a:gd name="connsiteY0" fmla="*/ 38479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7" fmla="*/ 0 w 883920"/>
              <a:gd name="connsiteY7" fmla="*/ 38479 h 153917"/>
              <a:gd name="connsiteX0" fmla="*/ 0 w 883920"/>
              <a:gd name="connsiteY0" fmla="*/ 1154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0" fmla="*/ 0 w 883920"/>
              <a:gd name="connsiteY0" fmla="*/ 900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90038 h 153917"/>
              <a:gd name="connsiteX0" fmla="*/ 0 w 879157"/>
              <a:gd name="connsiteY0" fmla="*/ 67813 h 153917"/>
              <a:gd name="connsiteX1" fmla="*/ 775212 w 879157"/>
              <a:gd name="connsiteY1" fmla="*/ 38479 h 153917"/>
              <a:gd name="connsiteX2" fmla="*/ 775212 w 879157"/>
              <a:gd name="connsiteY2" fmla="*/ 0 h 153917"/>
              <a:gd name="connsiteX3" fmla="*/ 879157 w 879157"/>
              <a:gd name="connsiteY3" fmla="*/ 76959 h 153917"/>
              <a:gd name="connsiteX4" fmla="*/ 775212 w 879157"/>
              <a:gd name="connsiteY4" fmla="*/ 153917 h 153917"/>
              <a:gd name="connsiteX5" fmla="*/ 775212 w 879157"/>
              <a:gd name="connsiteY5" fmla="*/ 115438 h 153917"/>
              <a:gd name="connsiteX6" fmla="*/ 0 w 879157"/>
              <a:gd name="connsiteY6" fmla="*/ 67813 h 15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157" h="153917">
                <a:moveTo>
                  <a:pt x="0" y="67813"/>
                </a:moveTo>
                <a:lnTo>
                  <a:pt x="775212" y="38479"/>
                </a:lnTo>
                <a:lnTo>
                  <a:pt x="775212" y="0"/>
                </a:lnTo>
                <a:lnTo>
                  <a:pt x="879157" y="76959"/>
                </a:lnTo>
                <a:lnTo>
                  <a:pt x="775212" y="153917"/>
                </a:lnTo>
                <a:lnTo>
                  <a:pt x="775212" y="115438"/>
                </a:lnTo>
                <a:lnTo>
                  <a:pt x="0" y="67813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/>
              <p:nvPr/>
            </p:nvSpPr>
            <p:spPr>
              <a:xfrm>
                <a:off x="5797346" y="3531240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𝑵𝑨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46" y="3531240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10"/>
                <a:stretch>
                  <a:fillRect l="-6000"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5102D0-338B-9E80-3A86-7788D65E62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1640998"/>
      </p:ext>
    </p:extLst>
  </p:cSld>
  <p:clrMapOvr>
    <a:masterClrMapping/>
  </p:clrMapOvr>
  <p:transition spd="med" advTm="163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𝑆𝑡𝑒𝑝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5"/>
                <a:stretch>
                  <a:fillRect l="-1684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/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412695-0F53-E9C8-0DD3-A919898039AD}"/>
              </a:ext>
            </a:extLst>
          </p:cNvPr>
          <p:cNvSpPr txBox="1">
            <a:spLocks/>
          </p:cNvSpPr>
          <p:nvPr/>
        </p:nvSpPr>
        <p:spPr>
          <a:xfrm>
            <a:off x="675001" y="2709566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successors: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/>
              <p:nvPr/>
            </p:nvSpPr>
            <p:spPr>
              <a:xfrm>
                <a:off x="5786195" y="3575845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𝑵𝑨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195" y="3575845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8"/>
                <a:stretch>
                  <a:fillRect l="-6000"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9">
                <a:extLst>
                  <a:ext uri="{FF2B5EF4-FFF2-40B4-BE49-F238E27FC236}">
                    <a16:creationId xmlns:a16="http://schemas.microsoft.com/office/drawing/2014/main" id="{B26ECB83-838E-8AD3-EF88-B34F39B93AE1}"/>
                  </a:ext>
                </a:extLst>
              </p:cNvPr>
              <p:cNvSpPr txBox="1"/>
              <p:nvPr/>
            </p:nvSpPr>
            <p:spPr>
              <a:xfrm>
                <a:off x="3321205" y="2590223"/>
                <a:ext cx="1182501" cy="4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groupCh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" name="文本框 9">
                <a:extLst>
                  <a:ext uri="{FF2B5EF4-FFF2-40B4-BE49-F238E27FC236}">
                    <a16:creationId xmlns:a16="http://schemas.microsoft.com/office/drawing/2014/main" id="{B26ECB83-838E-8AD3-EF88-B34F39B93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205" y="2590223"/>
                <a:ext cx="1182501" cy="424410"/>
              </a:xfrm>
              <a:prstGeom prst="rect">
                <a:avLst/>
              </a:prstGeom>
              <a:blipFill>
                <a:blip r:embed="rId9"/>
                <a:stretch>
                  <a:fillRect b="-323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6">
            <a:extLst>
              <a:ext uri="{FF2B5EF4-FFF2-40B4-BE49-F238E27FC236}">
                <a16:creationId xmlns:a16="http://schemas.microsoft.com/office/drawing/2014/main" id="{B0DE14DC-B2B4-5F64-A96C-5A45B3675E5C}"/>
              </a:ext>
            </a:extLst>
          </p:cNvPr>
          <p:cNvSpPr txBox="1"/>
          <p:nvPr/>
        </p:nvSpPr>
        <p:spPr>
          <a:xfrm>
            <a:off x="3458710" y="3013350"/>
            <a:ext cx="70948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cs typeface="Calibri"/>
                <a:sym typeface="Calibri"/>
              </a:rPr>
              <a:t>Discard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15B8E9-17D1-2020-8FF2-53D9BADAEFF4}"/>
              </a:ext>
            </a:extLst>
          </p:cNvPr>
          <p:cNvSpPr txBox="1">
            <a:spLocks/>
          </p:cNvSpPr>
          <p:nvPr/>
        </p:nvSpPr>
        <p:spPr>
          <a:xfrm>
            <a:off x="675001" y="3993601"/>
            <a:ext cx="2387176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predecessor…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3EAD0BD-8E0D-ABF8-50A5-ECE727C50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3182"/>
      </p:ext>
    </p:extLst>
  </p:cSld>
  <p:clrMapOvr>
    <a:masterClrMapping/>
  </p:clrMapOvr>
  <p:transition spd="med" advTm="90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b="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0" dirty="0"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𝐶𝑜𝑙𝑙𝑎𝑝𝑠𝑒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𝐶𝑦𝑐𝑙𝑒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𝑆𝑡𝑒𝑝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5"/>
                <a:stretch>
                  <a:fillRect l="-1684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/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/>
              <p:nvPr/>
            </p:nvSpPr>
            <p:spPr>
              <a:xfrm>
                <a:off x="5808497" y="339742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𝑵𝑨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497" y="339742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8"/>
                <a:stretch>
                  <a:fillRect l="-3922"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0FF11A-EE1D-7147-2B30-0FD64FAD57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41483"/>
      </p:ext>
    </p:extLst>
  </p:cSld>
  <p:clrMapOvr>
    <a:masterClrMapping/>
  </p:clrMapOvr>
  <p:transition spd="med" advTm="74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𝑁𝑜𝑛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𝑆𝑡𝑒𝑝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6"/>
                <a:stretch>
                  <a:fillRect l="-1684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/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8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/>
              <p:nvPr/>
            </p:nvSpPr>
            <p:spPr>
              <a:xfrm>
                <a:off x="5764673" y="340797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𝑵𝑨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673" y="340797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9"/>
                <a:stretch>
                  <a:fillRect l="-3922"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6">
                <a:extLst>
                  <a:ext uri="{FF2B5EF4-FFF2-40B4-BE49-F238E27FC236}">
                    <a16:creationId xmlns:a16="http://schemas.microsoft.com/office/drawing/2014/main" id="{5B44F64A-45D7-714F-F53B-0F3314276379}"/>
                  </a:ext>
                </a:extLst>
              </p:cNvPr>
              <p:cNvSpPr txBox="1"/>
              <p:nvPr/>
            </p:nvSpPr>
            <p:spPr>
              <a:xfrm>
                <a:off x="3542723" y="2109220"/>
                <a:ext cx="650112" cy="4040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" name="文本框 6">
                <a:extLst>
                  <a:ext uri="{FF2B5EF4-FFF2-40B4-BE49-F238E27FC236}">
                    <a16:creationId xmlns:a16="http://schemas.microsoft.com/office/drawing/2014/main" id="{5B44F64A-45D7-714F-F53B-0F3314276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723" y="2109220"/>
                <a:ext cx="650112" cy="404019"/>
              </a:xfrm>
              <a:prstGeom prst="rect">
                <a:avLst/>
              </a:prstGeom>
              <a:blipFill>
                <a:blip r:embed="rId10"/>
                <a:stretch>
                  <a:fillRect b="-34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8">
                <a:extLst>
                  <a:ext uri="{FF2B5EF4-FFF2-40B4-BE49-F238E27FC236}">
                    <a16:creationId xmlns:a16="http://schemas.microsoft.com/office/drawing/2014/main" id="{6DADC4EC-4FC3-B5FF-8869-450F36936C57}"/>
                  </a:ext>
                </a:extLst>
              </p:cNvPr>
              <p:cNvSpPr txBox="1"/>
              <p:nvPr/>
            </p:nvSpPr>
            <p:spPr>
              <a:xfrm>
                <a:off x="3226846" y="2492074"/>
                <a:ext cx="1557027" cy="619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∀</m:t>
                      </m: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groupChr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𝑌</m:t>
                          </m:r>
                        </m:e>
                      </m:groupChr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𝑗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groupCh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CN" sz="1400" b="0" i="1" smtClean="0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∷=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7" name="文本框 8">
                <a:extLst>
                  <a:ext uri="{FF2B5EF4-FFF2-40B4-BE49-F238E27FC236}">
                    <a16:creationId xmlns:a16="http://schemas.microsoft.com/office/drawing/2014/main" id="{6DADC4EC-4FC3-B5FF-8869-450F3693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46" y="2492074"/>
                <a:ext cx="1557027" cy="619463"/>
              </a:xfrm>
              <a:prstGeom prst="rect">
                <a:avLst/>
              </a:prstGeom>
              <a:blipFill>
                <a:blip r:embed="rId11"/>
                <a:stretch>
                  <a:fillRect r="-806"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9">
                <a:extLst>
                  <a:ext uri="{FF2B5EF4-FFF2-40B4-BE49-F238E27FC236}">
                    <a16:creationId xmlns:a16="http://schemas.microsoft.com/office/drawing/2014/main" id="{4CE8034B-71A2-B8B0-D5BA-69B3F8EEA58C}"/>
                  </a:ext>
                </a:extLst>
              </p:cNvPr>
              <p:cNvSpPr txBox="1"/>
              <p:nvPr/>
            </p:nvSpPr>
            <p:spPr>
              <a:xfrm>
                <a:off x="2640611" y="3249681"/>
                <a:ext cx="2454335" cy="616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/>
                <a:r>
                  <a:rPr kumimoji="0" lang="en-US" altLang="zh-CN" sz="14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sym typeface="Calibri"/>
                  </a:rPr>
                  <a:t>derive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  <m:r>
                            <a:rPr kumimoji="0" lang="en-US" altLang="zh-CN" sz="1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400" b="0" i="1" smtClean="0">
                              <a:solidFill>
                                <a:srgbClr val="3333CC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groupCh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" name="文本框 9">
                <a:extLst>
                  <a:ext uri="{FF2B5EF4-FFF2-40B4-BE49-F238E27FC236}">
                    <a16:creationId xmlns:a16="http://schemas.microsoft.com/office/drawing/2014/main" id="{4CE8034B-71A2-B8B0-D5BA-69B3F8EE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611" y="3249681"/>
                <a:ext cx="2454335" cy="616192"/>
              </a:xfrm>
              <a:prstGeom prst="rect">
                <a:avLst/>
              </a:prstGeom>
              <a:blipFill>
                <a:blip r:embed="rId12"/>
                <a:stretch>
                  <a:fillRect t="-2000" b="-22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78A9DC-0DAD-8917-CE75-80A57D097AC2}"/>
              </a:ext>
            </a:extLst>
          </p:cNvPr>
          <p:cNvSpPr txBox="1">
            <a:spLocks/>
          </p:cNvSpPr>
          <p:nvPr/>
        </p:nvSpPr>
        <p:spPr>
          <a:xfrm>
            <a:off x="886874" y="287839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successors: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A0C5CA7-200C-F3F9-0D29-79E0D9C0C2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29354"/>
      </p:ext>
    </p:extLst>
  </p:cSld>
  <p:clrMapOvr>
    <a:masterClrMapping/>
  </p:clrMapOvr>
  <p:transition spd="med" advTm="237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71605E-6 L 5E-6 1.9753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00" y="-40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𝑁𝑜𝑛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𝑆𝑡𝑒𝑝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6"/>
                <a:stretch>
                  <a:fillRect l="-1684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/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8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/>
              <p:nvPr/>
            </p:nvSpPr>
            <p:spPr>
              <a:xfrm>
                <a:off x="5764673" y="340797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𝑵𝑨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673" y="340797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9"/>
                <a:stretch>
                  <a:fillRect l="-3922"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78A9DC-0DAD-8917-CE75-80A57D097AC2}"/>
              </a:ext>
            </a:extLst>
          </p:cNvPr>
          <p:cNvSpPr txBox="1">
            <a:spLocks/>
          </p:cNvSpPr>
          <p:nvPr/>
        </p:nvSpPr>
        <p:spPr>
          <a:xfrm>
            <a:off x="886874" y="2878393"/>
            <a:ext cx="1889780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successor: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9">
                <a:extLst>
                  <a:ext uri="{FF2B5EF4-FFF2-40B4-BE49-F238E27FC236}">
                    <a16:creationId xmlns:a16="http://schemas.microsoft.com/office/drawing/2014/main" id="{F522D9E0-F70B-B61B-0757-15E753E0D95A}"/>
                  </a:ext>
                </a:extLst>
              </p:cNvPr>
              <p:cNvSpPr txBox="1"/>
              <p:nvPr/>
            </p:nvSpPr>
            <p:spPr>
              <a:xfrm>
                <a:off x="3327939" y="2694469"/>
                <a:ext cx="1185707" cy="4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altLang="zh-CN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groupCh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" name="文本框 9">
                <a:extLst>
                  <a:ext uri="{FF2B5EF4-FFF2-40B4-BE49-F238E27FC236}">
                    <a16:creationId xmlns:a16="http://schemas.microsoft.com/office/drawing/2014/main" id="{F522D9E0-F70B-B61B-0757-15E753E0D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39" y="2694469"/>
                <a:ext cx="1185707" cy="424410"/>
              </a:xfrm>
              <a:prstGeom prst="rect">
                <a:avLst/>
              </a:prstGeom>
              <a:blipFill>
                <a:blip r:embed="rId10"/>
                <a:stretch>
                  <a:fillRect b="-323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右 32">
            <a:extLst>
              <a:ext uri="{FF2B5EF4-FFF2-40B4-BE49-F238E27FC236}">
                <a16:creationId xmlns:a16="http://schemas.microsoft.com/office/drawing/2014/main" id="{E6DE384E-5B4E-5FB9-0663-EEB4BB508641}"/>
              </a:ext>
            </a:extLst>
          </p:cNvPr>
          <p:cNvSpPr/>
          <p:nvPr/>
        </p:nvSpPr>
        <p:spPr>
          <a:xfrm>
            <a:off x="4958658" y="2936006"/>
            <a:ext cx="1159266" cy="108981"/>
          </a:xfrm>
          <a:custGeom>
            <a:avLst/>
            <a:gdLst>
              <a:gd name="connsiteX0" fmla="*/ 0 w 883920"/>
              <a:gd name="connsiteY0" fmla="*/ 38479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7" fmla="*/ 0 w 883920"/>
              <a:gd name="connsiteY7" fmla="*/ 38479 h 153917"/>
              <a:gd name="connsiteX0" fmla="*/ 0 w 883920"/>
              <a:gd name="connsiteY0" fmla="*/ 1154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0" fmla="*/ 0 w 883920"/>
              <a:gd name="connsiteY0" fmla="*/ 900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90038 h 153917"/>
              <a:gd name="connsiteX0" fmla="*/ 0 w 879157"/>
              <a:gd name="connsiteY0" fmla="*/ 67813 h 153917"/>
              <a:gd name="connsiteX1" fmla="*/ 775212 w 879157"/>
              <a:gd name="connsiteY1" fmla="*/ 38479 h 153917"/>
              <a:gd name="connsiteX2" fmla="*/ 775212 w 879157"/>
              <a:gd name="connsiteY2" fmla="*/ 0 h 153917"/>
              <a:gd name="connsiteX3" fmla="*/ 879157 w 879157"/>
              <a:gd name="connsiteY3" fmla="*/ 76959 h 153917"/>
              <a:gd name="connsiteX4" fmla="*/ 775212 w 879157"/>
              <a:gd name="connsiteY4" fmla="*/ 153917 h 153917"/>
              <a:gd name="connsiteX5" fmla="*/ 775212 w 879157"/>
              <a:gd name="connsiteY5" fmla="*/ 115438 h 153917"/>
              <a:gd name="connsiteX6" fmla="*/ 0 w 879157"/>
              <a:gd name="connsiteY6" fmla="*/ 67813 h 15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157" h="153917">
                <a:moveTo>
                  <a:pt x="0" y="67813"/>
                </a:moveTo>
                <a:lnTo>
                  <a:pt x="775212" y="38479"/>
                </a:lnTo>
                <a:lnTo>
                  <a:pt x="775212" y="0"/>
                </a:lnTo>
                <a:lnTo>
                  <a:pt x="879157" y="76959"/>
                </a:lnTo>
                <a:lnTo>
                  <a:pt x="775212" y="153917"/>
                </a:lnTo>
                <a:lnTo>
                  <a:pt x="775212" y="115438"/>
                </a:lnTo>
                <a:lnTo>
                  <a:pt x="0" y="67813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箭头: 右 32">
            <a:extLst>
              <a:ext uri="{FF2B5EF4-FFF2-40B4-BE49-F238E27FC236}">
                <a16:creationId xmlns:a16="http://schemas.microsoft.com/office/drawing/2014/main" id="{D7AAD699-C1A3-0B73-E4FE-7F10D8DFEC39}"/>
              </a:ext>
            </a:extLst>
          </p:cNvPr>
          <p:cNvSpPr/>
          <p:nvPr/>
        </p:nvSpPr>
        <p:spPr>
          <a:xfrm rot="19675021">
            <a:off x="4710900" y="2431088"/>
            <a:ext cx="1021938" cy="128230"/>
          </a:xfrm>
          <a:custGeom>
            <a:avLst/>
            <a:gdLst>
              <a:gd name="connsiteX0" fmla="*/ 0 w 883920"/>
              <a:gd name="connsiteY0" fmla="*/ 38479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7" fmla="*/ 0 w 883920"/>
              <a:gd name="connsiteY7" fmla="*/ 38479 h 153917"/>
              <a:gd name="connsiteX0" fmla="*/ 0 w 883920"/>
              <a:gd name="connsiteY0" fmla="*/ 1154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115438 h 153917"/>
              <a:gd name="connsiteX0" fmla="*/ 0 w 883920"/>
              <a:gd name="connsiteY0" fmla="*/ 90038 h 153917"/>
              <a:gd name="connsiteX1" fmla="*/ 779975 w 883920"/>
              <a:gd name="connsiteY1" fmla="*/ 38479 h 153917"/>
              <a:gd name="connsiteX2" fmla="*/ 779975 w 883920"/>
              <a:gd name="connsiteY2" fmla="*/ 0 h 153917"/>
              <a:gd name="connsiteX3" fmla="*/ 883920 w 883920"/>
              <a:gd name="connsiteY3" fmla="*/ 76959 h 153917"/>
              <a:gd name="connsiteX4" fmla="*/ 779975 w 883920"/>
              <a:gd name="connsiteY4" fmla="*/ 153917 h 153917"/>
              <a:gd name="connsiteX5" fmla="*/ 779975 w 883920"/>
              <a:gd name="connsiteY5" fmla="*/ 115438 h 153917"/>
              <a:gd name="connsiteX6" fmla="*/ 0 w 883920"/>
              <a:gd name="connsiteY6" fmla="*/ 90038 h 153917"/>
              <a:gd name="connsiteX0" fmla="*/ 0 w 879157"/>
              <a:gd name="connsiteY0" fmla="*/ 67813 h 153917"/>
              <a:gd name="connsiteX1" fmla="*/ 775212 w 879157"/>
              <a:gd name="connsiteY1" fmla="*/ 38479 h 153917"/>
              <a:gd name="connsiteX2" fmla="*/ 775212 w 879157"/>
              <a:gd name="connsiteY2" fmla="*/ 0 h 153917"/>
              <a:gd name="connsiteX3" fmla="*/ 879157 w 879157"/>
              <a:gd name="connsiteY3" fmla="*/ 76959 h 153917"/>
              <a:gd name="connsiteX4" fmla="*/ 775212 w 879157"/>
              <a:gd name="connsiteY4" fmla="*/ 153917 h 153917"/>
              <a:gd name="connsiteX5" fmla="*/ 775212 w 879157"/>
              <a:gd name="connsiteY5" fmla="*/ 115438 h 153917"/>
              <a:gd name="connsiteX6" fmla="*/ 0 w 879157"/>
              <a:gd name="connsiteY6" fmla="*/ 67813 h 15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157" h="153917">
                <a:moveTo>
                  <a:pt x="0" y="67813"/>
                </a:moveTo>
                <a:lnTo>
                  <a:pt x="775212" y="38479"/>
                </a:lnTo>
                <a:lnTo>
                  <a:pt x="775212" y="0"/>
                </a:lnTo>
                <a:lnTo>
                  <a:pt x="879157" y="76959"/>
                </a:lnTo>
                <a:lnTo>
                  <a:pt x="775212" y="153917"/>
                </a:lnTo>
                <a:lnTo>
                  <a:pt x="775212" y="115438"/>
                </a:lnTo>
                <a:lnTo>
                  <a:pt x="0" y="67813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73F069-107D-82CD-C89F-1B7E585059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4198757"/>
      </p:ext>
    </p:extLst>
  </p:cSld>
  <p:clrMapOvr>
    <a:masterClrMapping/>
  </p:clrMapOvr>
  <p:transition spd="med" advTm="90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𝑁𝑜𝑛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𝑆𝑡𝑒𝑝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5"/>
                <a:stretch>
                  <a:fillRect l="-1684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/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/>
              <p:nvPr/>
            </p:nvSpPr>
            <p:spPr>
              <a:xfrm>
                <a:off x="5764673" y="340797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𝑵𝑨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673" y="340797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8"/>
                <a:stretch>
                  <a:fillRect l="-3922"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78A9DC-0DAD-8917-CE75-80A57D097AC2}"/>
              </a:ext>
            </a:extLst>
          </p:cNvPr>
          <p:cNvSpPr txBox="1">
            <a:spLocks/>
          </p:cNvSpPr>
          <p:nvPr/>
        </p:nvSpPr>
        <p:spPr>
          <a:xfrm>
            <a:off x="886873" y="2878393"/>
            <a:ext cx="1996053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Check predecessor 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8B796-077F-0BC3-08A2-1EFFCCC17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08323"/>
      </p:ext>
    </p:extLst>
  </p:cSld>
  <p:clrMapOvr>
    <a:masterClrMapping/>
  </p:clrMapOvr>
  <p:transition spd="med" advTm="39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Approach.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terative-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poch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lgorithm(IEA):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Back to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𝑔𝑒𝑛𝑒𝑟𝑎𝑡𝑖𝑛𝑔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𝑆𝑡𝑒𝑝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Util two worklist is empty.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29AE10B-019E-2977-C214-988AC11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" y="1133863"/>
                <a:ext cx="7527155" cy="1737674"/>
              </a:xfrm>
              <a:prstGeom prst="rect">
                <a:avLst/>
              </a:prstGeom>
              <a:blipFill>
                <a:blip r:embed="rId5"/>
                <a:stretch>
                  <a:fillRect l="-1684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/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椭圆 2">
                <a:extLst>
                  <a:ext uri="{FF2B5EF4-FFF2-40B4-BE49-F238E27FC236}">
                    <a16:creationId xmlns:a16="http://schemas.microsoft.com/office/drawing/2014/main" id="{27F31E3A-99C8-03F8-2216-7FBA324D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08" y="1516380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68738E-8323-2ED6-30FB-4FBC5890E201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/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圆柱体 3">
                <a:extLst>
                  <a:ext uri="{FF2B5EF4-FFF2-40B4-BE49-F238E27FC236}">
                    <a16:creationId xmlns:a16="http://schemas.microsoft.com/office/drawing/2014/main" id="{FC641871-769A-214E-F948-FCC3636D2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259022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/>
              <p:nvPr/>
            </p:nvSpPr>
            <p:spPr>
              <a:xfrm>
                <a:off x="5764673" y="3407973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𝑵𝑨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2" name="圆柱体 7">
                <a:extLst>
                  <a:ext uri="{FF2B5EF4-FFF2-40B4-BE49-F238E27FC236}">
                    <a16:creationId xmlns:a16="http://schemas.microsoft.com/office/drawing/2014/main" id="{8F15D122-2E88-E211-5309-E8EC11657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673" y="3407973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8"/>
                <a:stretch>
                  <a:fillRect l="-3922"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D3E821-C314-A04C-8AB4-679B2B995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37258"/>
      </p:ext>
    </p:extLst>
  </p:cSld>
  <p:clrMapOvr>
    <a:masterClrMapping/>
  </p:clrMapOvr>
  <p:transition spd="med" advTm="83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BF05-7CC3-29C7-210A-6B976A9A0503}"/>
              </a:ext>
            </a:extLst>
          </p:cNvPr>
          <p:cNvSpPr txBox="1">
            <a:spLocks/>
          </p:cNvSpPr>
          <p:nvPr/>
        </p:nvSpPr>
        <p:spPr>
          <a:xfrm>
            <a:off x="630030" y="1133864"/>
            <a:ext cx="7883522" cy="2971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200"/>
              </a:lnSpc>
              <a:spcBef>
                <a:spcPts val="600"/>
              </a:spcBef>
            </a:pP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What is CFL-reachability?</a:t>
            </a:r>
          </a:p>
          <a:p>
            <a:pPr>
              <a:lnSpc>
                <a:spcPts val="2200"/>
              </a:lnSpc>
              <a:spcBef>
                <a:spcPts val="600"/>
              </a:spcBef>
            </a:pP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ontext-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ree 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anguage reachability (i.e., CFL-reachability) is a fundamental framework for program analysis:</a:t>
            </a: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Shape analysis</a:t>
            </a: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i="0" u="none" strike="noStrike" baseline="0" dirty="0">
                <a:latin typeface="LinLibertineT"/>
              </a:rPr>
              <a:t>Data flow analysis</a:t>
            </a: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LinLibertineT"/>
              </a:rPr>
              <a:t>T</a:t>
            </a:r>
            <a:r>
              <a:rPr lang="en-US" altLang="zh-CN" sz="1600" b="0" i="0" u="none" strike="noStrike" baseline="0" dirty="0" err="1">
                <a:latin typeface="LinLibertineT"/>
              </a:rPr>
              <a:t>ypestate</a:t>
            </a:r>
            <a:r>
              <a:rPr lang="en-US" altLang="zh-CN" sz="1600" b="0" i="0" u="none" strike="noStrike" baseline="0" dirty="0">
                <a:latin typeface="LinLibertineT"/>
              </a:rPr>
              <a:t> analysis</a:t>
            </a:r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LinLibertineT"/>
              </a:rPr>
              <a:t>P</a:t>
            </a:r>
            <a:r>
              <a:rPr lang="en-US" altLang="zh-CN" sz="1600" b="0" i="0" u="none" strike="noStrike" baseline="0" dirty="0">
                <a:latin typeface="LinLibertineT"/>
              </a:rPr>
              <a:t>ointer analysis</a:t>
            </a: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EDAA23A-2A65-A0CB-59B6-FA338C722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7236"/>
      </p:ext>
    </p:extLst>
  </p:cSld>
  <p:clrMapOvr>
    <a:masterClrMapping/>
  </p:clrMapOvr>
  <p:transition spd="med" advTm="271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39</a:t>
            </a:fld>
            <a:endParaRPr lang="zh-CN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29AE10B-019E-2977-C214-988AC113229B}"/>
              </a:ext>
            </a:extLst>
          </p:cNvPr>
          <p:cNvSpPr txBox="1">
            <a:spLocks/>
          </p:cNvSpPr>
          <p:nvPr/>
        </p:nvSpPr>
        <p:spPr>
          <a:xfrm>
            <a:off x="628016" y="1133863"/>
            <a:ext cx="7527155" cy="173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Approach.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terative-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poch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lgorithm(IEA) is not limited to the standard solving and also same strategy can be implemented on other improved algorithm.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Iterative-Epoch Partial Order CFL-Reachability Algorithms (IEPOCR):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r>
              <a:rPr lang="en-AU" sz="1600" dirty="0">
                <a:latin typeface="Arial" panose="020B0604020202020204" pitchFamily="34" charset="0"/>
              </a:rPr>
              <a:t>E</a:t>
            </a:r>
            <a:r>
              <a:rPr lang="en-AU" sz="1600" b="0" i="0" dirty="0">
                <a:effectLst/>
                <a:latin typeface="Arial" panose="020B0604020202020204" pitchFamily="34" charset="0"/>
              </a:rPr>
              <a:t>dge derivations can benefit from both cycle elimination and the</a:t>
            </a:r>
            <a:br>
              <a:rPr lang="en-AU" sz="1600" dirty="0"/>
            </a:br>
            <a:r>
              <a:rPr lang="en-AU" sz="1600" b="0" i="0" dirty="0">
                <a:effectLst/>
                <a:latin typeface="Arial" panose="020B0604020202020204" pitchFamily="34" charset="0"/>
              </a:rPr>
              <a:t>spanning-tree-based partially ordered derivation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400"/>
              </a:lnSpc>
              <a:spcBef>
                <a:spcPts val="12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DCBCE6-D417-C1BA-81AC-CB677F622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97170"/>
      </p:ext>
    </p:extLst>
  </p:cSld>
  <p:clrMapOvr>
    <a:masterClrMapping/>
  </p:clrMapOvr>
  <p:transition spd="med" advTm="287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40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4200B6-8B97-2268-F456-40D57E2219BF}"/>
              </a:ext>
            </a:extLst>
          </p:cNvPr>
          <p:cNvSpPr txBox="1">
            <a:spLocks/>
          </p:cNvSpPr>
          <p:nvPr/>
        </p:nvSpPr>
        <p:spPr>
          <a:xfrm>
            <a:off x="612779" y="365760"/>
            <a:ext cx="7625368" cy="5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Our Work: Online Cycle Elimination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DC62D4-4F89-A207-0E9F-7B36AB8D37CB}"/>
              </a:ext>
            </a:extLst>
          </p:cNvPr>
          <p:cNvSpPr txBox="1">
            <a:spLocks/>
          </p:cNvSpPr>
          <p:nvPr/>
        </p:nvSpPr>
        <p:spPr>
          <a:xfrm>
            <a:off x="628017" y="1133863"/>
            <a:ext cx="7128341" cy="401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</a:p>
          <a:p>
            <a:pPr algn="just">
              <a:lnSpc>
                <a:spcPts val="2200"/>
              </a:lnSpc>
              <a:spcBef>
                <a:spcPts val="6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Context-sensitive value-flow analysis.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Benchmarks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A07F1F-2E32-9672-F8C1-A7DB66294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5" y="2201173"/>
            <a:ext cx="5810250" cy="238378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B5212D-86F2-94FA-7995-52AACB1C4E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9490"/>
      </p:ext>
    </p:extLst>
  </p:cSld>
  <p:clrMapOvr>
    <a:masterClrMapping/>
  </p:clrMapOvr>
  <p:transition spd="med" advTm="443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8CA304-DA20-07D0-743C-929843B1C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942" y="1777239"/>
            <a:ext cx="6588708" cy="280370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41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4200B6-8B97-2268-F456-40D57E2219BF}"/>
              </a:ext>
            </a:extLst>
          </p:cNvPr>
          <p:cNvSpPr txBox="1">
            <a:spLocks/>
          </p:cNvSpPr>
          <p:nvPr/>
        </p:nvSpPr>
        <p:spPr>
          <a:xfrm>
            <a:off x="612779" y="365760"/>
            <a:ext cx="7625368" cy="5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Evaluation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DC62D4-4F89-A207-0E9F-7B36AB8D37CB}"/>
              </a:ext>
            </a:extLst>
          </p:cNvPr>
          <p:cNvSpPr txBox="1">
            <a:spLocks/>
          </p:cNvSpPr>
          <p:nvPr/>
        </p:nvSpPr>
        <p:spPr>
          <a:xfrm>
            <a:off x="628017" y="1133863"/>
            <a:ext cx="4735720" cy="733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Reduction of redundancy, memory and speedup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Context-sensitive value-flow analysis.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E41B46C-A145-10DA-BF24-901D6A4BAC7A}"/>
              </a:ext>
            </a:extLst>
          </p:cNvPr>
          <p:cNvSpPr/>
          <p:nvPr/>
        </p:nvSpPr>
        <p:spPr>
          <a:xfrm>
            <a:off x="6494004" y="4119769"/>
            <a:ext cx="373380" cy="243840"/>
          </a:xfrm>
          <a:prstGeom prst="ellipse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89BB611-A600-D424-940D-E3BA4097C3D4}"/>
              </a:ext>
            </a:extLst>
          </p:cNvPr>
          <p:cNvSpPr/>
          <p:nvPr/>
        </p:nvSpPr>
        <p:spPr>
          <a:xfrm>
            <a:off x="7291678" y="4119769"/>
            <a:ext cx="373380" cy="243840"/>
          </a:xfrm>
          <a:prstGeom prst="ellipse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E6DD552-4B53-51A8-5A74-B5A01E444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6456"/>
      </p:ext>
    </p:extLst>
  </p:cSld>
  <p:clrMapOvr>
    <a:masterClrMapping/>
  </p:clrMapOvr>
  <p:transition spd="med" advTm="428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42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4200B6-8B97-2268-F456-40D57E2219BF}"/>
              </a:ext>
            </a:extLst>
          </p:cNvPr>
          <p:cNvSpPr txBox="1">
            <a:spLocks/>
          </p:cNvSpPr>
          <p:nvPr/>
        </p:nvSpPr>
        <p:spPr>
          <a:xfrm>
            <a:off x="612779" y="365760"/>
            <a:ext cx="7625368" cy="5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Evaluation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DC62D4-4F89-A207-0E9F-7B36AB8D37CB}"/>
              </a:ext>
            </a:extLst>
          </p:cNvPr>
          <p:cNvSpPr txBox="1">
            <a:spLocks/>
          </p:cNvSpPr>
          <p:nvPr/>
        </p:nvSpPr>
        <p:spPr>
          <a:xfrm>
            <a:off x="628017" y="1133863"/>
            <a:ext cx="3943983" cy="733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Reduction of redundancy and speedup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Statistics of computational redundancy.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7E834-A3D4-DF84-80E1-7832B9AEE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37" y="1793327"/>
            <a:ext cx="4055082" cy="2382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FBE53-55E8-843E-3954-ADA3072B4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7" y="1866900"/>
            <a:ext cx="3809747" cy="2308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97C96-3864-D116-5A42-9863F174DBDD}"/>
              </a:ext>
            </a:extLst>
          </p:cNvPr>
          <p:cNvSpPr txBox="1"/>
          <p:nvPr/>
        </p:nvSpPr>
        <p:spPr>
          <a:xfrm>
            <a:off x="758502" y="4175837"/>
            <a:ext cx="394398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(a) Reduction rate of offline simplification (i.e., OSCC + OVS) based on initial graph.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D31F42-FFAD-3196-B03F-9FEB81E5F7FB}"/>
                  </a:ext>
                </a:extLst>
              </p:cNvPr>
              <p:cNvSpPr txBox="1"/>
              <p:nvPr/>
            </p:nvSpPr>
            <p:spPr>
              <a:xfrm>
                <a:off x="5118539" y="4175837"/>
                <a:ext cx="4172223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(b) Reduction rate of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𝐼𝐸𝐴</m:t>
                    </m:r>
                  </m:oMath>
                </a14:m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based on graph after offline simplification.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D31F42-FFAD-3196-B03F-9FEB81E5F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39" y="4175837"/>
                <a:ext cx="4172223" cy="461663"/>
              </a:xfrm>
              <a:prstGeom prst="rect">
                <a:avLst/>
              </a:prstGeom>
              <a:blipFill>
                <a:blip r:embed="rId7"/>
                <a:stretch>
                  <a:fillRect l="-1216" b="-78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E1C788-CC2D-C13C-2791-F072CF084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82833"/>
      </p:ext>
    </p:extLst>
  </p:cSld>
  <p:clrMapOvr>
    <a:masterClrMapping/>
  </p:clrMapOvr>
  <p:transition spd="med" advTm="860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43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4200B6-8B97-2268-F456-40D57E2219BF}"/>
              </a:ext>
            </a:extLst>
          </p:cNvPr>
          <p:cNvSpPr txBox="1">
            <a:spLocks/>
          </p:cNvSpPr>
          <p:nvPr/>
        </p:nvSpPr>
        <p:spPr>
          <a:xfrm>
            <a:off x="612779" y="365760"/>
            <a:ext cx="7625368" cy="5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Evaluation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DC62D4-4F89-A207-0E9F-7B36AB8D37CB}"/>
              </a:ext>
            </a:extLst>
          </p:cNvPr>
          <p:cNvSpPr txBox="1">
            <a:spLocks/>
          </p:cNvSpPr>
          <p:nvPr/>
        </p:nvSpPr>
        <p:spPr>
          <a:xfrm>
            <a:off x="628017" y="1133863"/>
            <a:ext cx="3943983" cy="733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Reduction of redundancy and speedup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Statistics of speedups.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63D2D-2EEF-0460-71D9-EB64B3529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9" y="1866900"/>
            <a:ext cx="3959221" cy="2337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5D6F9-77B1-BDAC-C2C4-F4779CA6D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04" y="1866900"/>
            <a:ext cx="4156334" cy="23379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BE2A71-1257-C446-2584-6D7DC85A6DFD}"/>
                  </a:ext>
                </a:extLst>
              </p:cNvPr>
              <p:cNvSpPr txBox="1"/>
              <p:nvPr/>
            </p:nvSpPr>
            <p:spPr>
              <a:xfrm>
                <a:off x="693769" y="4204838"/>
                <a:ext cx="3943983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(a) Speedups of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𝐼𝐸𝐴</m:t>
                    </m:r>
                  </m:oMath>
                </a14:m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over Standard and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𝐼𝐸𝐴</m:t>
                    </m:r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−</m:t>
                    </m:r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𝑃𝑂𝐶𝑅</m:t>
                    </m:r>
                  </m:oMath>
                </a14:m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over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𝑃𝑂𝐶𝑅</m:t>
                    </m:r>
                  </m:oMath>
                </a14:m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BE2A71-1257-C446-2584-6D7DC85A6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69" y="4204838"/>
                <a:ext cx="3943983" cy="461663"/>
              </a:xfrm>
              <a:prstGeom prst="rect">
                <a:avLst/>
              </a:prstGeom>
              <a:blipFill>
                <a:blip r:embed="rId7"/>
                <a:stretch>
                  <a:fillRect l="-1282" t="-2703" b="-108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19F216-B243-0AEB-45A4-C34FB9CEE4DB}"/>
              </a:ext>
            </a:extLst>
          </p:cNvPr>
          <p:cNvSpPr txBox="1"/>
          <p:nvPr/>
        </p:nvSpPr>
        <p:spPr>
          <a:xfrm>
            <a:off x="4915855" y="4204838"/>
            <a:ext cx="394398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3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(a) Reduction rate of offline simplification (i.e., OSCC + OVS) based on initial graph.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0DEAFF-9507-AE7B-5FB6-E800BDD3D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01284"/>
      </p:ext>
    </p:extLst>
  </p:cSld>
  <p:clrMapOvr>
    <a:masterClrMapping/>
  </p:clrMapOvr>
  <p:transition spd="med" advTm="674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44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4200B6-8B97-2268-F456-40D57E2219BF}"/>
              </a:ext>
            </a:extLst>
          </p:cNvPr>
          <p:cNvSpPr txBox="1">
            <a:spLocks/>
          </p:cNvSpPr>
          <p:nvPr/>
        </p:nvSpPr>
        <p:spPr>
          <a:xfrm>
            <a:off x="612779" y="365760"/>
            <a:ext cx="7625368" cy="5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Evaluation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DC62D4-4F89-A207-0E9F-7B36AB8D37CB}"/>
              </a:ext>
            </a:extLst>
          </p:cNvPr>
          <p:cNvSpPr txBox="1">
            <a:spLocks/>
          </p:cNvSpPr>
          <p:nvPr/>
        </p:nvSpPr>
        <p:spPr>
          <a:xfrm>
            <a:off x="628017" y="1133863"/>
            <a:ext cx="3943983" cy="733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Reduction of redundancy and speedup</a:t>
            </a:r>
          </a:p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Statistics of memory reduction.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ED892-106E-AECF-642B-904287E67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6" y="1866900"/>
            <a:ext cx="4139324" cy="21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C6FFD9-816F-5AD0-9BE9-7AF090660D9A}"/>
                  </a:ext>
                </a:extLst>
              </p:cNvPr>
              <p:cNvSpPr txBox="1"/>
              <p:nvPr/>
            </p:nvSpPr>
            <p:spPr>
              <a:xfrm>
                <a:off x="1906564" y="4123286"/>
                <a:ext cx="6331583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(a) Reduction rates of memory overhead of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𝐼𝐸𝐴</m:t>
                    </m:r>
                  </m:oMath>
                </a14:m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over Standard and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𝐼𝐸𝐴</m:t>
                    </m:r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−</m:t>
                    </m:r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𝑃𝑂𝐶𝑅</m:t>
                    </m:r>
                  </m:oMath>
                </a14:m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over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𝑃𝑂𝐶𝑅</m:t>
                    </m:r>
                  </m:oMath>
                </a14:m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C6FFD9-816F-5AD0-9BE9-7AF090660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564" y="4123286"/>
                <a:ext cx="6331583" cy="276997"/>
              </a:xfrm>
              <a:prstGeom prst="rect">
                <a:avLst/>
              </a:prstGeom>
              <a:blipFill>
                <a:blip r:embed="rId6"/>
                <a:stretch>
                  <a:fillRect l="-802" b="-130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C98F2B-0A24-7983-EF25-707E04D3F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45432"/>
      </p:ext>
    </p:extLst>
  </p:cSld>
  <p:clrMapOvr>
    <a:masterClrMapping/>
  </p:clrMapOvr>
  <p:transition spd="med" advTm="310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45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4200B6-8B97-2268-F456-40D57E2219BF}"/>
              </a:ext>
            </a:extLst>
          </p:cNvPr>
          <p:cNvSpPr txBox="1">
            <a:spLocks/>
          </p:cNvSpPr>
          <p:nvPr/>
        </p:nvSpPr>
        <p:spPr>
          <a:xfrm>
            <a:off x="612779" y="365760"/>
            <a:ext cx="7625368" cy="5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Future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ADC62D4-4F89-A207-0E9F-7B36AB8D3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7" y="1133863"/>
                <a:ext cx="7677783" cy="22341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lnSpc>
                    <a:spcPts val="22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Smart Contract Analysis with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IEA</a:t>
                </a:r>
              </a:p>
              <a:p>
                <a:pPr marL="285750" indent="-285750" algn="just">
                  <a:lnSpc>
                    <a:spcPts val="22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Parallelism</a:t>
                </a:r>
                <a:r>
                  <a:rPr lang="en-US" sz="1600" i="1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IEA</a:t>
                </a:r>
              </a:p>
              <a:p>
                <a:pPr marL="285750" indent="-285750" algn="just">
                  <a:lnSpc>
                    <a:spcPts val="22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POCR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Memory Improvement</a:t>
                </a:r>
              </a:p>
              <a:p>
                <a:pPr marL="285750" indent="-285750" algn="just">
                  <a:lnSpc>
                    <a:spcPts val="22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Anderson equivalent CFL-reachability</a:t>
                </a:r>
              </a:p>
              <a:p>
                <a:pPr marL="285750" indent="-285750" algn="just">
                  <a:lnSpc>
                    <a:spcPts val="22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Automate Grammar Rewriter</a:t>
                </a: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ADC62D4-4F89-A207-0E9F-7B36AB8D3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" y="1133863"/>
                <a:ext cx="7677783" cy="2234177"/>
              </a:xfrm>
              <a:prstGeom prst="rect">
                <a:avLst/>
              </a:prstGeom>
              <a:blipFill>
                <a:blip r:embed="rId5"/>
                <a:stretch>
                  <a:fillRect l="-1485" b="-1355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302D0C-FA3D-DFC5-B5D6-402FB20EB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6388"/>
      </p:ext>
    </p:extLst>
  </p:cSld>
  <p:clrMapOvr>
    <a:masterClrMapping/>
  </p:clrMapOvr>
  <p:transition spd="med" advTm="206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625" y="2266565"/>
            <a:ext cx="2384576" cy="305186"/>
          </a:xfrm>
        </p:spPr>
        <p:txBody>
          <a:bodyPr/>
          <a:lstStyle/>
          <a:p>
            <a:r>
              <a:rPr lang="en-AU" sz="28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4" name="Rectangle 3"/>
          <p:cNvSpPr/>
          <p:nvPr/>
        </p:nvSpPr>
        <p:spPr>
          <a:xfrm>
            <a:off x="783493" y="3353101"/>
            <a:ext cx="1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91BC4F0-3422-B3B6-A6FB-223045640865}"/>
              </a:ext>
            </a:extLst>
          </p:cNvPr>
          <p:cNvSpPr/>
          <p:nvPr/>
        </p:nvSpPr>
        <p:spPr>
          <a:xfrm>
            <a:off x="5019114" y="3071137"/>
            <a:ext cx="35621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Pei Xu</a:t>
            </a:r>
          </a:p>
          <a:p>
            <a:pPr lvl="1" algn="r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/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Pei.Xu@student.uts.edu.au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3C9966-FDB3-5CD5-AE7D-9B96C06C4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22812"/>
      </p:ext>
    </p:extLst>
  </p:cSld>
  <p:clrMapOvr>
    <a:masterClrMapping/>
  </p:clrMapOvr>
  <p:transition spd="med" advTm="53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1E339-47D2-4F84-8137-EA2C8CF526BA}"/>
              </a:ext>
            </a:extLst>
          </p:cNvPr>
          <p:cNvSpPr txBox="1">
            <a:spLocks/>
          </p:cNvSpPr>
          <p:nvPr/>
        </p:nvSpPr>
        <p:spPr>
          <a:xfrm>
            <a:off x="630030" y="1133864"/>
            <a:ext cx="7883522" cy="2971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What is CFL-reachability?</a:t>
            </a:r>
          </a:p>
          <a:p>
            <a:pPr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CFL-reachability problem is to determine whether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specific source-sink pairs in a given </a:t>
            </a: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edge-labeled directed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graph are connected by a </a:t>
            </a: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reachable path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2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Reachable path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 path whose edge labels form a string accepted by the given CFL.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564FDF-4588-8E26-0E8A-999B1FFE7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9229"/>
      </p:ext>
    </p:extLst>
  </p:cSld>
  <p:clrMapOvr>
    <a:masterClrMapping/>
  </p:clrMapOvr>
  <p:transition spd="med" advTm="223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8" y="1133863"/>
                <a:ext cx="7982582" cy="358291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What is CFL-reachability?</a:t>
                </a:r>
              </a:p>
              <a:p>
                <a:pPr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Formally, a CFL-reachability instance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𝑅𝑒𝑎𝑐h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⟨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𝐶𝐹𝐺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comprised of: </a:t>
                </a:r>
              </a:p>
              <a:p>
                <a:pPr marL="285750" indent="-285750">
                  <a:lnSpc>
                    <a:spcPts val="22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context-free grammar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𝐶𝐹𝐺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=⟨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</a:t>
                </a:r>
              </a:p>
              <a:p>
                <a:pPr>
                  <a:lnSpc>
                    <a:spcPts val="22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∪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finite alphabet where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holds non-terminals and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holds terminals </a:t>
                </a:r>
              </a:p>
              <a:p>
                <a:pPr>
                  <a:lnSpc>
                    <a:spcPts val="2200"/>
                  </a:lnSpc>
                  <a:spcBef>
                    <a:spcPts val="6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a set of production rules, e.g.,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∷=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ts val="2200"/>
                  </a:lnSpc>
                  <a:spcBef>
                    <a:spcPts val="6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the start symbol of the CFL,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ts val="22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edge-labeled directed graph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=⟨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</a:t>
                </a:r>
              </a:p>
              <a:p>
                <a:pPr lvl="1">
                  <a:lnSpc>
                    <a:spcPts val="2200"/>
                  </a:lnSpc>
                  <a:spcBef>
                    <a:spcPts val="6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the set of nodes</a:t>
                </a:r>
              </a:p>
              <a:p>
                <a:pPr lvl="1">
                  <a:lnSpc>
                    <a:spcPts val="2200"/>
                  </a:lnSpc>
                  <a:spcBef>
                    <a:spcPts val="6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the set of edges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8" y="1133863"/>
                <a:ext cx="7982582" cy="3582917"/>
              </a:xfrm>
              <a:prstGeom prst="rect">
                <a:avLst/>
              </a:prstGeom>
              <a:blipFill>
                <a:blip r:embed="rId6"/>
                <a:stretch>
                  <a:fillRect l="-1527" t="-11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C2E230D-619E-68EE-E799-92E5C549AA14}"/>
              </a:ext>
            </a:extLst>
          </p:cNvPr>
          <p:cNvCxnSpPr/>
          <p:nvPr/>
        </p:nvCxnSpPr>
        <p:spPr>
          <a:xfrm>
            <a:off x="4373592" y="2967487"/>
            <a:ext cx="2907102" cy="0"/>
          </a:xfrm>
          <a:prstGeom prst="line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A1D1D7F-47EA-E0AA-5AD7-4DEEEC0309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5204141"/>
      </p:ext>
    </p:extLst>
  </p:cSld>
  <p:clrMapOvr>
    <a:masterClrMapping/>
  </p:clrMapOvr>
  <p:transition spd="med" advTm="546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8" y="1133863"/>
                <a:ext cx="7922424" cy="35524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altLang="zh-CN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What is CFL-reachability?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the graph,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indicates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-reachability relation </a:t>
                </a:r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the </a:t>
                </a:r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edge labels form a string from which the non-terminal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1600" dirty="0"/>
                  <a:t> </a:t>
                </a:r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can be induced.</a:t>
                </a: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another word, if there is a non-terminal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can be induced from a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⋯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one or more production rules, a path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altLang="zh-CN" sz="16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⋯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altLang="zh-CN" sz="16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indicates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reachability relation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Also called: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reachable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8" y="1133863"/>
                <a:ext cx="7922424" cy="3552437"/>
              </a:xfrm>
              <a:prstGeom prst="rect">
                <a:avLst/>
              </a:prstGeom>
              <a:blipFill>
                <a:blip r:embed="rId5"/>
                <a:stretch>
                  <a:fillRect l="-1538" t="-1201" r="-153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CC389CF-8B54-8F23-EB44-5F279F245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6405"/>
      </p:ext>
    </p:extLst>
  </p:cSld>
  <p:clrMapOvr>
    <a:masterClrMapping/>
  </p:clrMapOvr>
  <p:transition spd="med" advTm="465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8" y="1133863"/>
                <a:ext cx="8231820" cy="316381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 does CFL-reachability work?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CFL-reachability determines the reachability relations by </a:t>
                </a:r>
                <a:r>
                  <a:rPr lang="en-US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deriving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16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inserting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new edges under the guidance of the context-free grammar.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Specifically:</a:t>
                </a:r>
              </a:p>
              <a:p>
                <a:pPr marL="285750" indent="-285750" algn="just">
                  <a:lnSpc>
                    <a:spcPts val="24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Edge derivation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groupCh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derived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⋯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there exists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∷=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⋯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 algn="just">
                  <a:lnSpc>
                    <a:spcPts val="24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Edge addition (insertion)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the newly derived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groupCh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added to the graph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not already in the graph, which makes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-reachability relation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explicit.</a:t>
                </a:r>
              </a:p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8" y="1133863"/>
                <a:ext cx="8231820" cy="3163817"/>
              </a:xfrm>
              <a:prstGeom prst="rect">
                <a:avLst/>
              </a:prstGeom>
              <a:blipFill>
                <a:blip r:embed="rId6"/>
                <a:stretch>
                  <a:fillRect l="-1541" t="-1200" r="-154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76A28FA-A0B0-1B0E-D83A-41C84FF67465}"/>
              </a:ext>
            </a:extLst>
          </p:cNvPr>
          <p:cNvCxnSpPr/>
          <p:nvPr/>
        </p:nvCxnSpPr>
        <p:spPr>
          <a:xfrm>
            <a:off x="4666891" y="3079630"/>
            <a:ext cx="1397479" cy="0"/>
          </a:xfrm>
          <a:prstGeom prst="line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46115ED-57EA-6042-D143-1F29E116471A}"/>
              </a:ext>
            </a:extLst>
          </p:cNvPr>
          <p:cNvCxnSpPr/>
          <p:nvPr/>
        </p:nvCxnSpPr>
        <p:spPr>
          <a:xfrm>
            <a:off x="2363638" y="3079630"/>
            <a:ext cx="569343" cy="0"/>
          </a:xfrm>
          <a:prstGeom prst="line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744531-0B76-8E87-BF68-E3DF4AD06F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7697652"/>
      </p:ext>
    </p:extLst>
  </p:cSld>
  <p:clrMapOvr>
    <a:masterClrMapping/>
  </p:clrMapOvr>
  <p:transition spd="med" advTm="507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5A0B42-BDB0-406F-A7FC-37EA0B1FC9D9}"/>
              </a:ext>
            </a:extLst>
          </p:cNvPr>
          <p:cNvSpPr txBox="1">
            <a:spLocks/>
          </p:cNvSpPr>
          <p:nvPr/>
        </p:nvSpPr>
        <p:spPr>
          <a:xfrm>
            <a:off x="612779" y="64996"/>
            <a:ext cx="7625368" cy="84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latinLnBrk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i="0" u="none" strike="noStrike" cap="all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76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AU" cap="none" dirty="0"/>
              <a:t>Literature Review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F9B0E-72FF-4FA9-883D-ED2C11A0BB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7" y="1133863"/>
                <a:ext cx="4577646" cy="17376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indent="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215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431999" marR="0" indent="-215900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647999" marR="0" indent="-215999" algn="l" defTabSz="914400" rtl="0" latinLnBrk="0">
                  <a:lnSpc>
                    <a:spcPts val="2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Char char="&gt;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1971576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314459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657342" marR="0" indent="-257162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000226" marR="0" indent="-257163" algn="l" defTabSz="685765" rtl="0" latinLnBrk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100" b="0" i="0" u="none" strike="noStrike" cap="none" spc="0" baseline="0">
                    <a:ln>
                      <a:noFill/>
                    </a:ln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just">
                  <a:lnSpc>
                    <a:spcPts val="2200"/>
                  </a:lnSpc>
                  <a:spcBef>
                    <a:spcPts val="1200"/>
                  </a:spcBef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 does CFL-reachability work?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CFL-reachability algorithm.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𝑊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worklist holding the unprocessed edges.</a:t>
                </a:r>
              </a:p>
              <a:p>
                <a:pPr algn="just">
                  <a:lnSpc>
                    <a:spcPts val="2400"/>
                  </a:lnSpc>
                  <a:spcBef>
                    <a:spcPts val="1200"/>
                  </a:spcBef>
                </a:pP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E371E339-47D2-4F84-8137-EA2C8CF52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" y="1133863"/>
                <a:ext cx="4577646" cy="1737674"/>
              </a:xfrm>
              <a:prstGeom prst="rect">
                <a:avLst/>
              </a:prstGeom>
              <a:blipFill>
                <a:blip r:embed="rId5"/>
                <a:stretch>
                  <a:fillRect l="-2770" t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/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𝑬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E9E9D273-256F-9CA4-08E1-4332F58BE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3" y="1691168"/>
                <a:ext cx="990904" cy="5193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6466AA9-4D9C-B808-350E-FC1BAE2EEE77}"/>
              </a:ext>
            </a:extLst>
          </p:cNvPr>
          <p:cNvSpPr txBox="1">
            <a:spLocks/>
          </p:cNvSpPr>
          <p:nvPr/>
        </p:nvSpPr>
        <p:spPr>
          <a:xfrm>
            <a:off x="5615308" y="1133863"/>
            <a:ext cx="1478912" cy="382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DE4E748-C4F2-E4D7-5CA5-D13BD62B37FF}"/>
              </a:ext>
            </a:extLst>
          </p:cNvPr>
          <p:cNvSpPr txBox="1">
            <a:spLocks/>
          </p:cNvSpPr>
          <p:nvPr/>
        </p:nvSpPr>
        <p:spPr>
          <a:xfrm>
            <a:off x="6872820" y="3791727"/>
            <a:ext cx="861692" cy="284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15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431999" marR="0" indent="-215900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647999" marR="0" indent="-215999" algn="l" defTabSz="914400" rtl="0" latinLnBrk="0">
              <a:lnSpc>
                <a:spcPts val="2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&gt;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971576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14459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57342" marR="0" indent="-257162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00226" marR="0" indent="-257163" algn="l" defTabSz="685765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lnSpc>
                <a:spcPts val="2200"/>
              </a:lnSpc>
              <a:spcBef>
                <a:spcPts val="12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worklist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柱体 7">
                <a:extLst>
                  <a:ext uri="{FF2B5EF4-FFF2-40B4-BE49-F238E27FC236}">
                    <a16:creationId xmlns:a16="http://schemas.microsoft.com/office/drawing/2014/main" id="{B8492928-F313-478E-B2D6-7BB3D97BCF08}"/>
                  </a:ext>
                </a:extLst>
              </p:cNvPr>
              <p:cNvSpPr/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solidFill>
                <a:srgbClr val="0070C0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35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Calibri"/>
                        </a:rPr>
                        <m:t>𝑾</m:t>
                      </m:r>
                    </m:oMath>
                  </m:oMathPara>
                </a14:m>
                <a:endPara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8" name="圆柱体 7">
                <a:extLst>
                  <a:ext uri="{FF2B5EF4-FFF2-40B4-BE49-F238E27FC236}">
                    <a16:creationId xmlns:a16="http://schemas.microsoft.com/office/drawing/2014/main" id="{B8492928-F313-478E-B2D6-7BB3D97BC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20" y="3049407"/>
                <a:ext cx="615672" cy="680081"/>
              </a:xfrm>
              <a:prstGeom prst="can">
                <a:avLst>
                  <a:gd name="adj" fmla="val 33995"/>
                </a:avLst>
              </a:prstGeom>
              <a:blipFill>
                <a:blip r:embed="rId7"/>
                <a:stretch>
                  <a:fillRect/>
                </a:stretch>
              </a:blip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670DB29-0F49-04C6-32C9-E884DD5F3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66512"/>
      </p:ext>
    </p:extLst>
  </p:cSld>
  <p:clrMapOvr>
    <a:masterClrMapping/>
  </p:clrMapOvr>
  <p:transition spd="med" advTm="148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19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1.1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3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3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3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3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30037</TotalTime>
  <Words>3903</Words>
  <Application>Microsoft Macintosh PowerPoint</Application>
  <PresentationFormat>On-screen Show (16:9)</PresentationFormat>
  <Paragraphs>542</Paragraphs>
  <Slides>47</Slides>
  <Notes>47</Notes>
  <HiddenSlides>0</HiddenSlides>
  <MMClips>47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CenturySchL</vt:lpstr>
      <vt:lpstr>LinLibertineT</vt:lpstr>
      <vt:lpstr>Söhne</vt:lpstr>
      <vt:lpstr>Arial</vt:lpstr>
      <vt:lpstr>Calibri</vt:lpstr>
      <vt:lpstr>Calibri Light</vt:lpstr>
      <vt:lpstr>Cambria Math</vt:lpstr>
      <vt:lpstr>Courier New</vt:lpstr>
      <vt:lpstr>Helvetica</vt:lpstr>
      <vt:lpstr>Helvetica Neue</vt:lpstr>
      <vt:lpstr>Times New Roman</vt:lpstr>
      <vt:lpstr>Default</vt:lpstr>
      <vt:lpstr>Online Cycle Elimination for Context-Free Language Reachability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 Lei</dc:creator>
  <cp:lastModifiedBy>Pei Xu</cp:lastModifiedBy>
  <cp:revision>1286</cp:revision>
  <dcterms:modified xsi:type="dcterms:W3CDTF">2023-06-30T03:50:29Z</dcterms:modified>
</cp:coreProperties>
</file>